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312" r:id="rId3"/>
    <p:sldId id="313" r:id="rId4"/>
    <p:sldId id="262" r:id="rId5"/>
    <p:sldId id="284" r:id="rId6"/>
    <p:sldId id="317" r:id="rId7"/>
    <p:sldId id="314" r:id="rId8"/>
    <p:sldId id="315" r:id="rId9"/>
    <p:sldId id="316" r:id="rId10"/>
    <p:sldId id="275" r:id="rId11"/>
    <p:sldId id="274" r:id="rId12"/>
    <p:sldId id="318" r:id="rId13"/>
    <p:sldId id="319" r:id="rId14"/>
    <p:sldId id="320" r:id="rId15"/>
    <p:sldId id="276" r:id="rId16"/>
    <p:sldId id="321" r:id="rId17"/>
  </p:sldIdLst>
  <p:sldSz cx="9144000" cy="5143500" type="screen16x9"/>
  <p:notesSz cx="6858000" cy="9144000"/>
  <p:embeddedFontLst>
    <p:embeddedFont>
      <p:font typeface="Martel Sans" panose="020B0604020202020204" charset="0"/>
      <p:regular r:id="rId19"/>
      <p:bold r:id="rId20"/>
    </p:embeddedFont>
    <p:embeddedFont>
      <p:font typeface="Special Elite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6C9EB-B306-43C5-9592-AFDCEF3A82D3}">
  <a:tblStyle styleId="{9366C9EB-B306-43C5-9592-AFDCEF3A8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66" d="100"/>
          <a:sy n="66" d="100"/>
        </p:scale>
        <p:origin x="3108" y="13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2307af3b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92307af3b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2307af3b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2307af3b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2307af3b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2307af3b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2307af3b9_0_18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2307af3b9_0_18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57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2307af3b9_0_18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2307af3b9_0_18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43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2307af3b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2307af3b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2307af3b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2307af3b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18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17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2307af3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2307af3b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4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2307af3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2307af3b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2307af3b9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2307af3b9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2307af3b9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2307af3b9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68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2307af3b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2307af3b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74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2307af3b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2307af3b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10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2307af3b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92307af3b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7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4705075" y="534300"/>
            <a:ext cx="3725700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5934775" y="3668400"/>
            <a:ext cx="24960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46726" y="135500"/>
            <a:ext cx="3364800" cy="48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grpSp>
        <p:nvGrpSpPr>
          <p:cNvPr id="235" name="Google Shape;235;p31"/>
          <p:cNvGrpSpPr/>
          <p:nvPr/>
        </p:nvGrpSpPr>
        <p:grpSpPr>
          <a:xfrm flipH="1">
            <a:off x="-19195" y="3942070"/>
            <a:ext cx="8929382" cy="1065526"/>
            <a:chOff x="104000" y="3949520"/>
            <a:chExt cx="8929382" cy="1065526"/>
          </a:xfrm>
        </p:grpSpPr>
        <p:grpSp>
          <p:nvGrpSpPr>
            <p:cNvPr id="236" name="Google Shape;236;p31"/>
            <p:cNvGrpSpPr/>
            <p:nvPr/>
          </p:nvGrpSpPr>
          <p:grpSpPr>
            <a:xfrm>
              <a:off x="8018870" y="3949520"/>
              <a:ext cx="1014512" cy="1065526"/>
              <a:chOff x="8041201" y="3942076"/>
              <a:chExt cx="1014512" cy="1065526"/>
            </a:xfrm>
          </p:grpSpPr>
          <p:pic>
            <p:nvPicPr>
              <p:cNvPr id="237" name="Google Shape;237;p31"/>
              <p:cNvPicPr preferRelativeResize="0"/>
              <p:nvPr/>
            </p:nvPicPr>
            <p:blipFill rotWithShape="1">
              <a:blip r:embed="rId3">
                <a:alphaModFix/>
              </a:blip>
              <a:srcRect t="-27770" b="27769"/>
              <a:stretch/>
            </p:blipFill>
            <p:spPr>
              <a:xfrm flipH="1">
                <a:off x="8041201" y="4378725"/>
                <a:ext cx="617799" cy="6177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31"/>
              <p:cNvPicPr preferRelativeResize="0"/>
              <p:nvPr/>
            </p:nvPicPr>
            <p:blipFill rotWithShape="1">
              <a:blip r:embed="rId4">
                <a:alphaModFix/>
              </a:blip>
              <a:srcRect l="18358" t="-11350" r="18358" b="11350"/>
              <a:stretch/>
            </p:blipFill>
            <p:spPr>
              <a:xfrm>
                <a:off x="8381437" y="3942076"/>
                <a:ext cx="674276" cy="1065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9" name="Google Shape;239;p31"/>
            <p:cNvGrpSpPr/>
            <p:nvPr/>
          </p:nvGrpSpPr>
          <p:grpSpPr>
            <a:xfrm>
              <a:off x="104000" y="4353300"/>
              <a:ext cx="8279025" cy="654301"/>
              <a:chOff x="104000" y="4353300"/>
              <a:chExt cx="8279025" cy="654301"/>
            </a:xfrm>
          </p:grpSpPr>
          <p:pic>
            <p:nvPicPr>
              <p:cNvPr id="240" name="Google Shape;240;p31"/>
              <p:cNvPicPr preferRelativeResize="0"/>
              <p:nvPr/>
            </p:nvPicPr>
            <p:blipFill rotWithShape="1">
              <a:blip r:embed="rId5">
                <a:alphaModFix/>
              </a:blip>
              <a:srcRect b="32718"/>
              <a:stretch/>
            </p:blipFill>
            <p:spPr>
              <a:xfrm>
                <a:off x="554525" y="4527575"/>
                <a:ext cx="713468" cy="480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31"/>
              <p:cNvPicPr preferRelativeResize="0"/>
              <p:nvPr/>
            </p:nvPicPr>
            <p:blipFill rotWithShape="1">
              <a:blip r:embed="rId6">
                <a:alphaModFix/>
              </a:blip>
              <a:srcRect b="47583"/>
              <a:stretch/>
            </p:blipFill>
            <p:spPr>
              <a:xfrm>
                <a:off x="104000" y="4527575"/>
                <a:ext cx="915775" cy="480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31"/>
              <p:cNvPicPr preferRelativeResize="0"/>
              <p:nvPr/>
            </p:nvPicPr>
            <p:blipFill rotWithShape="1">
              <a:blip r:embed="rId7">
                <a:alphaModFix/>
              </a:blip>
              <a:srcRect t="-1481" b="35343"/>
              <a:stretch/>
            </p:blipFill>
            <p:spPr>
              <a:xfrm>
                <a:off x="7393675" y="4353300"/>
                <a:ext cx="989350" cy="65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grpSp>
        <p:nvGrpSpPr>
          <p:cNvPr id="246" name="Google Shape;246;p32"/>
          <p:cNvGrpSpPr/>
          <p:nvPr/>
        </p:nvGrpSpPr>
        <p:grpSpPr>
          <a:xfrm>
            <a:off x="3981825" y="4201500"/>
            <a:ext cx="1180351" cy="806099"/>
            <a:chOff x="104000" y="4201500"/>
            <a:chExt cx="1180351" cy="806099"/>
          </a:xfrm>
        </p:grpSpPr>
        <p:pic>
          <p:nvPicPr>
            <p:cNvPr id="247" name="Google Shape;247;p32"/>
            <p:cNvPicPr preferRelativeResize="0"/>
            <p:nvPr/>
          </p:nvPicPr>
          <p:blipFill rotWithShape="1">
            <a:blip r:embed="rId3">
              <a:alphaModFix/>
            </a:blip>
            <a:srcRect l="6108" t="-14154" r="8814" b="39264"/>
            <a:stretch/>
          </p:blipFill>
          <p:spPr>
            <a:xfrm>
              <a:off x="104000" y="4201500"/>
              <a:ext cx="915775" cy="806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2"/>
            <p:cNvPicPr preferRelativeResize="0"/>
            <p:nvPr/>
          </p:nvPicPr>
          <p:blipFill rotWithShape="1">
            <a:blip r:embed="rId4">
              <a:alphaModFix/>
            </a:blip>
            <a:srcRect t="-35490" b="35490"/>
            <a:stretch/>
          </p:blipFill>
          <p:spPr>
            <a:xfrm flipH="1">
              <a:off x="673531" y="4393165"/>
              <a:ext cx="610820" cy="6108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3918288" y="4203595"/>
            <a:ext cx="1307568" cy="800675"/>
            <a:chOff x="4009725" y="4305254"/>
            <a:chExt cx="1146889" cy="702346"/>
          </a:xfrm>
        </p:grpSpPr>
        <p:pic>
          <p:nvPicPr>
            <p:cNvPr id="37" name="Google Shape;37;p6"/>
            <p:cNvPicPr preferRelativeResize="0"/>
            <p:nvPr/>
          </p:nvPicPr>
          <p:blipFill rotWithShape="1">
            <a:blip r:embed="rId3">
              <a:alphaModFix/>
            </a:blip>
            <a:srcRect t="-32770" b="32770"/>
            <a:stretch/>
          </p:blipFill>
          <p:spPr>
            <a:xfrm flipH="1">
              <a:off x="4668663" y="4519650"/>
              <a:ext cx="487950" cy="48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 rotWithShape="1">
            <a:blip r:embed="rId4">
              <a:alphaModFix/>
            </a:blip>
            <a:srcRect t="-30310" b="30310"/>
            <a:stretch/>
          </p:blipFill>
          <p:spPr>
            <a:xfrm>
              <a:off x="4221736" y="4305254"/>
              <a:ext cx="700675" cy="7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6"/>
            <p:cNvPicPr preferRelativeResize="0"/>
            <p:nvPr/>
          </p:nvPicPr>
          <p:blipFill rotWithShape="1">
            <a:blip r:embed="rId5">
              <a:alphaModFix/>
            </a:blip>
            <a:srcRect t="-29390" b="29390"/>
            <a:stretch/>
          </p:blipFill>
          <p:spPr>
            <a:xfrm>
              <a:off x="4009725" y="4519650"/>
              <a:ext cx="487950" cy="487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49200" cy="13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3225" y="1852900"/>
            <a:ext cx="3949200" cy="19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 flipH="1">
            <a:off x="5074250" y="135500"/>
            <a:ext cx="32535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l="21724" t="-26800" r="21730" b="26800"/>
          <a:stretch/>
        </p:blipFill>
        <p:spPr>
          <a:xfrm>
            <a:off x="8101838" y="3583374"/>
            <a:ext cx="804625" cy="14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2469350" y="731775"/>
            <a:ext cx="4205100" cy="11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3082225" y="2571750"/>
            <a:ext cx="29796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 flipH="1">
            <a:off x="146975" y="135500"/>
            <a:ext cx="2071200" cy="48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1"/>
          <p:cNvSpPr>
            <a:spLocks noGrp="1"/>
          </p:cNvSpPr>
          <p:nvPr>
            <p:ph type="pic" idx="3"/>
          </p:nvPr>
        </p:nvSpPr>
        <p:spPr>
          <a:xfrm>
            <a:off x="6920301" y="135500"/>
            <a:ext cx="2071200" cy="48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hasCustomPrompt="1"/>
          </p:nvPr>
        </p:nvSpPr>
        <p:spPr>
          <a:xfrm>
            <a:off x="861391" y="930500"/>
            <a:ext cx="34947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62291" y="1704100"/>
            <a:ext cx="34929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4789709" y="930500"/>
            <a:ext cx="34929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4789709" y="1704100"/>
            <a:ext cx="34929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 hasCustomPrompt="1"/>
          </p:nvPr>
        </p:nvSpPr>
        <p:spPr>
          <a:xfrm>
            <a:off x="4789709" y="2987900"/>
            <a:ext cx="34929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4789709" y="3761500"/>
            <a:ext cx="34929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490025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613328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490025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4613329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 flipH="1">
            <a:off x="5445229" y="35666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 flipH="1">
            <a:off x="2321926" y="35666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 flipH="1">
            <a:off x="5445229" y="32618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 flipH="1">
            <a:off x="2321925" y="32618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5165838" y="753525"/>
            <a:ext cx="3058500" cy="233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5159163" y="3145275"/>
            <a:ext cx="30711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 flipH="1">
            <a:off x="913825" y="539500"/>
            <a:ext cx="3825600" cy="446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26"/>
          <p:cNvGrpSpPr/>
          <p:nvPr/>
        </p:nvGrpSpPr>
        <p:grpSpPr>
          <a:xfrm>
            <a:off x="7998103" y="3760736"/>
            <a:ext cx="1194385" cy="1254550"/>
            <a:chOff x="8041201" y="3942076"/>
            <a:chExt cx="1014512" cy="1065526"/>
          </a:xfrm>
        </p:grpSpPr>
        <p:pic>
          <p:nvPicPr>
            <p:cNvPr id="203" name="Google Shape;203;p26"/>
            <p:cNvPicPr preferRelativeResize="0"/>
            <p:nvPr/>
          </p:nvPicPr>
          <p:blipFill rotWithShape="1">
            <a:blip r:embed="rId3">
              <a:alphaModFix/>
            </a:blip>
            <a:srcRect t="-27770" b="27769"/>
            <a:stretch/>
          </p:blipFill>
          <p:spPr>
            <a:xfrm flipH="1">
              <a:off x="8041201" y="4378725"/>
              <a:ext cx="617799" cy="61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6"/>
            <p:cNvPicPr preferRelativeResize="0"/>
            <p:nvPr/>
          </p:nvPicPr>
          <p:blipFill rotWithShape="1">
            <a:blip r:embed="rId4">
              <a:alphaModFix/>
            </a:blip>
            <a:srcRect l="18358" t="-11350" r="18358" b="11350"/>
            <a:stretch/>
          </p:blipFill>
          <p:spPr>
            <a:xfrm>
              <a:off x="8381437" y="3942076"/>
              <a:ext cx="674276" cy="106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025" y="1234424"/>
            <a:ext cx="76881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Char char="●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○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■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●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○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■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●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○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■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60" r:id="rId6"/>
    <p:sldLayoutId id="2147483666" r:id="rId7"/>
    <p:sldLayoutId id="2147483668" r:id="rId8"/>
    <p:sldLayoutId id="2147483672" r:id="rId9"/>
    <p:sldLayoutId id="2147483677" r:id="rId10"/>
    <p:sldLayoutId id="2147483678" r:id="rId11"/>
  </p:sldLayoutIdLst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21.jp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6"/>
          <p:cNvCxnSpPr/>
          <p:nvPr/>
        </p:nvCxnSpPr>
        <p:spPr>
          <a:xfrm rot="10800000">
            <a:off x="10249750" y="3172350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6"/>
          <p:cNvSpPr txBox="1">
            <a:spLocks noGrp="1"/>
          </p:cNvSpPr>
          <p:nvPr>
            <p:ph type="ctrTitle"/>
          </p:nvPr>
        </p:nvSpPr>
        <p:spPr>
          <a:xfrm flipH="1">
            <a:off x="10032449" y="1704300"/>
            <a:ext cx="3493486" cy="867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Fin Finder</a:t>
            </a:r>
            <a:endParaRPr sz="60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1"/>
          </p:nvPr>
        </p:nvSpPr>
        <p:spPr>
          <a:xfrm flipH="1">
            <a:off x="10032449" y="4541893"/>
            <a:ext cx="2789302" cy="33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Разработен от</a:t>
            </a:r>
            <a:r>
              <a:rPr lang="en-US" dirty="0"/>
              <a:t>: </a:t>
            </a:r>
            <a:r>
              <a:rPr lang="bg-BG" dirty="0"/>
              <a:t>Аз Христос!</a:t>
            </a:r>
            <a:endParaRPr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12698E3-39D8-4719-32EF-87B96ED519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9338" b="9338"/>
          <a:stretch>
            <a:fillRect/>
          </a:stretch>
        </p:blipFill>
        <p:spPr>
          <a:xfrm>
            <a:off x="140550" y="-5789625"/>
            <a:ext cx="3365500" cy="4865687"/>
          </a:xfrm>
        </p:spPr>
      </p:pic>
      <p:grpSp>
        <p:nvGrpSpPr>
          <p:cNvPr id="263" name="Google Shape;263;p36"/>
          <p:cNvGrpSpPr/>
          <p:nvPr/>
        </p:nvGrpSpPr>
        <p:grpSpPr>
          <a:xfrm>
            <a:off x="3506050" y="5143500"/>
            <a:ext cx="2401216" cy="2288649"/>
            <a:chOff x="3398161" y="2706781"/>
            <a:chExt cx="2401216" cy="2288649"/>
          </a:xfrm>
        </p:grpSpPr>
        <p:pic>
          <p:nvPicPr>
            <p:cNvPr id="264" name="Google Shape;264;p36"/>
            <p:cNvPicPr preferRelativeResize="0"/>
            <p:nvPr/>
          </p:nvPicPr>
          <p:blipFill rotWithShape="1">
            <a:blip r:embed="rId4">
              <a:alphaModFix/>
            </a:blip>
            <a:srcRect l="5261" t="1474" r="5261" b="6967"/>
            <a:stretch/>
          </p:blipFill>
          <p:spPr>
            <a:xfrm>
              <a:off x="3398161" y="2706781"/>
              <a:ext cx="2236601" cy="228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6"/>
            <p:cNvPicPr preferRelativeResize="0"/>
            <p:nvPr/>
          </p:nvPicPr>
          <p:blipFill rotWithShape="1">
            <a:blip r:embed="rId5">
              <a:alphaModFix/>
            </a:blip>
            <a:srcRect t="740" b="12143"/>
            <a:stretch/>
          </p:blipFill>
          <p:spPr>
            <a:xfrm>
              <a:off x="5069276" y="4359380"/>
              <a:ext cx="730101" cy="6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6"/>
            <p:cNvPicPr preferRelativeResize="0"/>
            <p:nvPr/>
          </p:nvPicPr>
          <p:blipFill rotWithShape="1">
            <a:blip r:embed="rId6">
              <a:alphaModFix/>
            </a:blip>
            <a:srcRect b="6164"/>
            <a:stretch/>
          </p:blipFill>
          <p:spPr>
            <a:xfrm>
              <a:off x="3435375" y="3562830"/>
              <a:ext cx="1526650" cy="1432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513;p50">
            <a:extLst>
              <a:ext uri="{FF2B5EF4-FFF2-40B4-BE49-F238E27FC236}">
                <a16:creationId xmlns:a16="http://schemas.microsoft.com/office/drawing/2014/main" id="{7FC71FD4-0EA9-E22A-F019-C3B16B52CF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725" t="-12090" r="21725" b="12090"/>
          <a:stretch/>
        </p:blipFill>
        <p:spPr>
          <a:xfrm>
            <a:off x="4824464" y="6190603"/>
            <a:ext cx="705403" cy="124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55"/>
          <p:cNvCxnSpPr/>
          <p:nvPr/>
        </p:nvCxnSpPr>
        <p:spPr>
          <a:xfrm rot="10800000">
            <a:off x="1828800" y="2196175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5"/>
          <p:cNvSpPr txBox="1">
            <a:spLocks noGrp="1"/>
          </p:cNvSpPr>
          <p:nvPr>
            <p:ph type="title"/>
          </p:nvPr>
        </p:nvSpPr>
        <p:spPr>
          <a:xfrm>
            <a:off x="2359031" y="562925"/>
            <a:ext cx="4425937" cy="1299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Как работи приложението</a:t>
            </a:r>
            <a:endParaRPr sz="4400" dirty="0"/>
          </a:p>
        </p:txBody>
      </p:sp>
      <p:pic>
        <p:nvPicPr>
          <p:cNvPr id="595" name="Google Shape;595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5000"/>
          </a:blip>
          <a:srcRect l="33164" t="6031" b="6040"/>
          <a:stretch/>
        </p:blipFill>
        <p:spPr>
          <a:xfrm flipH="1">
            <a:off x="146976" y="135500"/>
            <a:ext cx="2071199" cy="4865699"/>
          </a:xfrm>
          <a:prstGeom prst="rect">
            <a:avLst/>
          </a:prstGeom>
        </p:spPr>
      </p:pic>
      <p:pic>
        <p:nvPicPr>
          <p:cNvPr id="596" name="Google Shape;596;p5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95000"/>
          </a:blip>
          <a:srcRect l="-171" t="4733" r="31372" b="4751"/>
          <a:stretch/>
        </p:blipFill>
        <p:spPr>
          <a:xfrm>
            <a:off x="6920301" y="135500"/>
            <a:ext cx="2071199" cy="4865699"/>
          </a:xfrm>
          <a:prstGeom prst="rect">
            <a:avLst/>
          </a:prstGeom>
        </p:spPr>
      </p:pic>
      <p:grpSp>
        <p:nvGrpSpPr>
          <p:cNvPr id="597" name="Google Shape;597;p55"/>
          <p:cNvGrpSpPr/>
          <p:nvPr/>
        </p:nvGrpSpPr>
        <p:grpSpPr>
          <a:xfrm>
            <a:off x="2476500" y="3314701"/>
            <a:ext cx="3899030" cy="1691556"/>
            <a:chOff x="3040262" y="3587483"/>
            <a:chExt cx="3607060" cy="1418774"/>
          </a:xfrm>
        </p:grpSpPr>
        <p:pic>
          <p:nvPicPr>
            <p:cNvPr id="598" name="Google Shape;598;p55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5951190" y="4310126"/>
              <a:ext cx="696132" cy="69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55"/>
            <p:cNvPicPr preferRelativeResize="0"/>
            <p:nvPr/>
          </p:nvPicPr>
          <p:blipFill rotWithShape="1">
            <a:blip r:embed="rId5">
              <a:alphaModFix/>
            </a:blip>
            <a:srcRect l="14715" t="-11700" r="14708" b="11699"/>
            <a:stretch/>
          </p:blipFill>
          <p:spPr>
            <a:xfrm>
              <a:off x="5572875" y="3847757"/>
              <a:ext cx="817626" cy="1158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55"/>
            <p:cNvPicPr preferRelativeResize="0"/>
            <p:nvPr/>
          </p:nvPicPr>
          <p:blipFill rotWithShape="1">
            <a:blip r:embed="rId7">
              <a:alphaModFix/>
            </a:blip>
            <a:srcRect t="3124" b="10092"/>
            <a:stretch/>
          </p:blipFill>
          <p:spPr>
            <a:xfrm>
              <a:off x="4410900" y="4012049"/>
              <a:ext cx="1145635" cy="99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55"/>
            <p:cNvPicPr preferRelativeResize="0"/>
            <p:nvPr/>
          </p:nvPicPr>
          <p:blipFill rotWithShape="1">
            <a:blip r:embed="rId8">
              <a:alphaModFix/>
            </a:blip>
            <a:srcRect l="21725" t="-12090" r="21725" b="12090"/>
            <a:stretch/>
          </p:blipFill>
          <p:spPr>
            <a:xfrm>
              <a:off x="3915325" y="3946306"/>
              <a:ext cx="599374" cy="105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5"/>
            <p:cNvPicPr preferRelativeResize="0"/>
            <p:nvPr/>
          </p:nvPicPr>
          <p:blipFill rotWithShape="1">
            <a:blip r:embed="rId9">
              <a:alphaModFix/>
            </a:blip>
            <a:srcRect l="7432" t="-2950" r="7432" b="2950"/>
            <a:stretch/>
          </p:blipFill>
          <p:spPr>
            <a:xfrm flipH="1">
              <a:off x="4910750" y="3736106"/>
              <a:ext cx="1081325" cy="127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3040262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55"/>
            <p:cNvPicPr preferRelativeResize="0"/>
            <p:nvPr/>
          </p:nvPicPr>
          <p:blipFill rotWithShape="1">
            <a:blip r:embed="rId10">
              <a:alphaModFix/>
            </a:blip>
            <a:srcRect l="7482" t="-2080" r="7482" b="2079"/>
            <a:stretch/>
          </p:blipFill>
          <p:spPr>
            <a:xfrm>
              <a:off x="3148251" y="3587483"/>
              <a:ext cx="1206451" cy="1418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>
            <a:spLocks noGrp="1"/>
          </p:cNvSpPr>
          <p:nvPr>
            <p:ph type="title"/>
          </p:nvPr>
        </p:nvSpPr>
        <p:spPr>
          <a:xfrm>
            <a:off x="11513585" y="2184799"/>
            <a:ext cx="2410125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Демо</a:t>
            </a:r>
            <a:endParaRPr sz="6600" dirty="0"/>
          </a:p>
        </p:txBody>
      </p:sp>
      <p:grpSp>
        <p:nvGrpSpPr>
          <p:cNvPr id="581" name="Google Shape;581;p54"/>
          <p:cNvGrpSpPr/>
          <p:nvPr/>
        </p:nvGrpSpPr>
        <p:grpSpPr>
          <a:xfrm>
            <a:off x="4027467" y="3575872"/>
            <a:ext cx="1338888" cy="1430223"/>
            <a:chOff x="4184226" y="3349601"/>
            <a:chExt cx="1550715" cy="1656501"/>
          </a:xfrm>
        </p:grpSpPr>
        <p:pic>
          <p:nvPicPr>
            <p:cNvPr id="582" name="Google Shape;582;p54"/>
            <p:cNvPicPr preferRelativeResize="0"/>
            <p:nvPr/>
          </p:nvPicPr>
          <p:blipFill rotWithShape="1">
            <a:blip r:embed="rId3">
              <a:alphaModFix/>
            </a:blip>
            <a:srcRect l="7432" t="-2950" r="7432" b="2950"/>
            <a:stretch/>
          </p:blipFill>
          <p:spPr>
            <a:xfrm>
              <a:off x="4184226" y="3349601"/>
              <a:ext cx="1410225" cy="165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54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4915663" y="4186814"/>
              <a:ext cx="819278" cy="8192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54"/>
          <p:cNvGrpSpPr/>
          <p:nvPr/>
        </p:nvGrpSpPr>
        <p:grpSpPr>
          <a:xfrm flipH="1">
            <a:off x="162152" y="3567800"/>
            <a:ext cx="1888148" cy="1446375"/>
            <a:chOff x="4202237" y="3576025"/>
            <a:chExt cx="1888148" cy="1446375"/>
          </a:xfrm>
        </p:grpSpPr>
        <p:pic>
          <p:nvPicPr>
            <p:cNvPr id="585" name="Google Shape;585;p54"/>
            <p:cNvPicPr preferRelativeResize="0"/>
            <p:nvPr/>
          </p:nvPicPr>
          <p:blipFill rotWithShape="1">
            <a:blip r:embed="rId5">
              <a:alphaModFix/>
            </a:blip>
            <a:srcRect l="14715" r="14708" b="18280"/>
            <a:stretch/>
          </p:blipFill>
          <p:spPr>
            <a:xfrm>
              <a:off x="4855180" y="3576025"/>
              <a:ext cx="1235205" cy="143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54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54"/>
            <p:cNvPicPr preferRelativeResize="0"/>
            <p:nvPr/>
          </p:nvPicPr>
          <p:blipFill rotWithShape="1">
            <a:blip r:embed="rId7">
              <a:alphaModFix/>
            </a:blip>
            <a:srcRect t="-23466" b="36683"/>
            <a:stretch/>
          </p:blipFill>
          <p:spPr>
            <a:xfrm>
              <a:off x="4588910" y="4337150"/>
              <a:ext cx="789625" cy="68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6D348F9-BFFD-C6A8-EE3C-85E7C5C811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8"/>
          <a:srcRect l="21487" r="21487"/>
          <a:stretch>
            <a:fillRect/>
          </a:stretch>
        </p:blipFill>
        <p:spPr>
          <a:xfrm flipH="1">
            <a:off x="916601" y="-4676675"/>
            <a:ext cx="3825600" cy="4466700"/>
          </a:xfrm>
        </p:spPr>
      </p:pic>
      <p:cxnSp>
        <p:nvCxnSpPr>
          <p:cNvPr id="12" name="Google Shape;592;p55">
            <a:extLst>
              <a:ext uri="{FF2B5EF4-FFF2-40B4-BE49-F238E27FC236}">
                <a16:creationId xmlns:a16="http://schemas.microsoft.com/office/drawing/2014/main" id="{1351A979-0F61-1E1D-F5CD-116FEDC33F51}"/>
              </a:ext>
            </a:extLst>
          </p:cNvPr>
          <p:cNvCxnSpPr/>
          <p:nvPr/>
        </p:nvCxnSpPr>
        <p:spPr>
          <a:xfrm rot="10800000">
            <a:off x="10477500" y="200756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593;p55">
            <a:extLst>
              <a:ext uri="{FF2B5EF4-FFF2-40B4-BE49-F238E27FC236}">
                <a16:creationId xmlns:a16="http://schemas.microsoft.com/office/drawing/2014/main" id="{FB3B66E8-3739-09DB-32A9-C1D8586BF292}"/>
              </a:ext>
            </a:extLst>
          </p:cNvPr>
          <p:cNvSpPr txBox="1">
            <a:spLocks/>
          </p:cNvSpPr>
          <p:nvPr/>
        </p:nvSpPr>
        <p:spPr>
          <a:xfrm>
            <a:off x="2359031" y="-2599375"/>
            <a:ext cx="4425937" cy="129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ctr"/>
            <a:r>
              <a:rPr lang="bg-BG" sz="4400" dirty="0"/>
              <a:t>Как работи приложението</a:t>
            </a:r>
          </a:p>
        </p:txBody>
      </p:sp>
      <p:pic>
        <p:nvPicPr>
          <p:cNvPr id="14" name="Google Shape;595;p55">
            <a:extLst>
              <a:ext uri="{FF2B5EF4-FFF2-40B4-BE49-F238E27FC236}">
                <a16:creationId xmlns:a16="http://schemas.microsoft.com/office/drawing/2014/main" id="{61EE36A3-FFA0-B9D0-EC26-7FD46C9DDB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 amt="95000"/>
          </a:blip>
          <a:srcRect l="33164" t="6031" b="6040"/>
          <a:stretch/>
        </p:blipFill>
        <p:spPr>
          <a:xfrm flipH="1">
            <a:off x="-2044380" y="132327"/>
            <a:ext cx="2071199" cy="48656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Google Shape;596;p55">
            <a:extLst>
              <a:ext uri="{FF2B5EF4-FFF2-40B4-BE49-F238E27FC236}">
                <a16:creationId xmlns:a16="http://schemas.microsoft.com/office/drawing/2014/main" id="{1979D180-4B39-717C-485C-B0831DBD6B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 amt="95000"/>
          </a:blip>
          <a:srcRect l="-171" t="4733" r="31372" b="4751"/>
          <a:stretch/>
        </p:blipFill>
        <p:spPr>
          <a:xfrm>
            <a:off x="9299353" y="132326"/>
            <a:ext cx="2071199" cy="4865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>
            <a:spLocks noGrp="1"/>
          </p:cNvSpPr>
          <p:nvPr>
            <p:ph type="title"/>
          </p:nvPr>
        </p:nvSpPr>
        <p:spPr>
          <a:xfrm>
            <a:off x="5760485" y="2184799"/>
            <a:ext cx="2410125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Демо</a:t>
            </a:r>
            <a:endParaRPr sz="6600" dirty="0"/>
          </a:p>
        </p:txBody>
      </p:sp>
      <p:grpSp>
        <p:nvGrpSpPr>
          <p:cNvPr id="581" name="Google Shape;581;p54"/>
          <p:cNvGrpSpPr/>
          <p:nvPr/>
        </p:nvGrpSpPr>
        <p:grpSpPr>
          <a:xfrm>
            <a:off x="4027467" y="3575872"/>
            <a:ext cx="1338888" cy="1430223"/>
            <a:chOff x="4184226" y="3349601"/>
            <a:chExt cx="1550715" cy="1656501"/>
          </a:xfrm>
        </p:grpSpPr>
        <p:pic>
          <p:nvPicPr>
            <p:cNvPr id="582" name="Google Shape;582;p54"/>
            <p:cNvPicPr preferRelativeResize="0"/>
            <p:nvPr/>
          </p:nvPicPr>
          <p:blipFill rotWithShape="1">
            <a:blip r:embed="rId3">
              <a:alphaModFix/>
            </a:blip>
            <a:srcRect l="7432" t="-2950" r="7432" b="2950"/>
            <a:stretch/>
          </p:blipFill>
          <p:spPr>
            <a:xfrm>
              <a:off x="4184226" y="3349601"/>
              <a:ext cx="1410225" cy="165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54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4915663" y="4186814"/>
              <a:ext cx="819278" cy="8192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54"/>
          <p:cNvGrpSpPr/>
          <p:nvPr/>
        </p:nvGrpSpPr>
        <p:grpSpPr>
          <a:xfrm flipH="1">
            <a:off x="162152" y="3567800"/>
            <a:ext cx="1888148" cy="1446375"/>
            <a:chOff x="4202237" y="3576025"/>
            <a:chExt cx="1888148" cy="1446375"/>
          </a:xfrm>
        </p:grpSpPr>
        <p:pic>
          <p:nvPicPr>
            <p:cNvPr id="585" name="Google Shape;585;p54"/>
            <p:cNvPicPr preferRelativeResize="0"/>
            <p:nvPr/>
          </p:nvPicPr>
          <p:blipFill rotWithShape="1">
            <a:blip r:embed="rId5">
              <a:alphaModFix/>
            </a:blip>
            <a:srcRect l="14715" r="14708" b="18280"/>
            <a:stretch/>
          </p:blipFill>
          <p:spPr>
            <a:xfrm>
              <a:off x="4855180" y="3576025"/>
              <a:ext cx="1235205" cy="143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54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54"/>
            <p:cNvPicPr preferRelativeResize="0"/>
            <p:nvPr/>
          </p:nvPicPr>
          <p:blipFill rotWithShape="1">
            <a:blip r:embed="rId7">
              <a:alphaModFix/>
            </a:blip>
            <a:srcRect t="-23466" b="36683"/>
            <a:stretch/>
          </p:blipFill>
          <p:spPr>
            <a:xfrm>
              <a:off x="4588910" y="4337150"/>
              <a:ext cx="789625" cy="68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6D348F9-BFFD-C6A8-EE3C-85E7C5C811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8"/>
          <a:srcRect l="21487" r="21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1726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title"/>
          </p:nvPr>
        </p:nvSpPr>
        <p:spPr>
          <a:xfrm>
            <a:off x="727500" y="-760135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Развитие в бъдещето</a:t>
            </a:r>
            <a:endParaRPr sz="3600" dirty="0"/>
          </a:p>
        </p:txBody>
      </p:sp>
      <p:cxnSp>
        <p:nvCxnSpPr>
          <p:cNvPr id="535" name="Google Shape;535;p52"/>
          <p:cNvCxnSpPr/>
          <p:nvPr/>
        </p:nvCxnSpPr>
        <p:spPr>
          <a:xfrm>
            <a:off x="152400" y="3478450"/>
            <a:ext cx="88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52"/>
          <p:cNvSpPr/>
          <p:nvPr/>
        </p:nvSpPr>
        <p:spPr>
          <a:xfrm>
            <a:off x="2839375" y="3391150"/>
            <a:ext cx="174600" cy="174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537" name="Google Shape;537;p52"/>
          <p:cNvGrpSpPr/>
          <p:nvPr/>
        </p:nvGrpSpPr>
        <p:grpSpPr>
          <a:xfrm>
            <a:off x="5872754" y="3691970"/>
            <a:ext cx="2338520" cy="1311788"/>
            <a:chOff x="6032508" y="3565750"/>
            <a:chExt cx="2568391" cy="1440575"/>
          </a:xfrm>
        </p:grpSpPr>
        <p:pic>
          <p:nvPicPr>
            <p:cNvPr id="538" name="Google Shape;538;p52"/>
            <p:cNvPicPr preferRelativeResize="0"/>
            <p:nvPr/>
          </p:nvPicPr>
          <p:blipFill rotWithShape="1">
            <a:blip r:embed="rId3">
              <a:alphaModFix/>
            </a:blip>
            <a:srcRect t="-10950" b="10950"/>
            <a:stretch/>
          </p:blipFill>
          <p:spPr>
            <a:xfrm>
              <a:off x="6032508" y="4165946"/>
              <a:ext cx="840370" cy="8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2"/>
            <p:cNvPicPr preferRelativeResize="0"/>
            <p:nvPr/>
          </p:nvPicPr>
          <p:blipFill rotWithShape="1">
            <a:blip r:embed="rId4">
              <a:alphaModFix/>
            </a:blip>
            <a:srcRect l="14715" t="961" r="14708" b="38949"/>
            <a:stretch/>
          </p:blipFill>
          <p:spPr>
            <a:xfrm>
              <a:off x="6520925" y="4165946"/>
              <a:ext cx="987050" cy="84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2"/>
            <p:cNvPicPr preferRelativeResize="0"/>
            <p:nvPr/>
          </p:nvPicPr>
          <p:blipFill rotWithShape="1">
            <a:blip r:embed="rId5">
              <a:alphaModFix/>
            </a:blip>
            <a:srcRect t="3124" b="10092"/>
            <a:stretch/>
          </p:blipFill>
          <p:spPr>
            <a:xfrm>
              <a:off x="7510474" y="4060001"/>
              <a:ext cx="1090424" cy="9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2"/>
            <p:cNvPicPr preferRelativeResize="0"/>
            <p:nvPr/>
          </p:nvPicPr>
          <p:blipFill rotWithShape="1">
            <a:blip r:embed="rId6">
              <a:alphaModFix/>
            </a:blip>
            <a:srcRect l="7432" t="-2950" r="7432" b="2950"/>
            <a:stretch/>
          </p:blipFill>
          <p:spPr>
            <a:xfrm flipH="1">
              <a:off x="6799429" y="3565750"/>
              <a:ext cx="1226421" cy="1440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52"/>
          <p:cNvGrpSpPr/>
          <p:nvPr/>
        </p:nvGrpSpPr>
        <p:grpSpPr>
          <a:xfrm>
            <a:off x="1325367" y="3795181"/>
            <a:ext cx="2046311" cy="1208576"/>
            <a:chOff x="758535" y="3679094"/>
            <a:chExt cx="2247459" cy="1327230"/>
          </a:xfrm>
        </p:grpSpPr>
        <p:pic>
          <p:nvPicPr>
            <p:cNvPr id="543" name="Google Shape;543;p52"/>
            <p:cNvPicPr preferRelativeResize="0"/>
            <p:nvPr/>
          </p:nvPicPr>
          <p:blipFill rotWithShape="1">
            <a:blip r:embed="rId7">
              <a:alphaModFix/>
            </a:blip>
            <a:srcRect l="12792" t="3250" r="12792" b="15685"/>
            <a:stretch/>
          </p:blipFill>
          <p:spPr>
            <a:xfrm>
              <a:off x="1861150" y="4218075"/>
              <a:ext cx="723575" cy="7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2"/>
            <p:cNvPicPr preferRelativeResize="0"/>
            <p:nvPr/>
          </p:nvPicPr>
          <p:blipFill rotWithShape="1">
            <a:blip r:embed="rId8">
              <a:alphaModFix/>
            </a:blip>
            <a:srcRect t="-11670" b="11670"/>
            <a:stretch/>
          </p:blipFill>
          <p:spPr>
            <a:xfrm>
              <a:off x="758535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52"/>
            <p:cNvPicPr preferRelativeResize="0"/>
            <p:nvPr/>
          </p:nvPicPr>
          <p:blipFill rotWithShape="1">
            <a:blip r:embed="rId9">
              <a:alphaModFix/>
            </a:blip>
            <a:srcRect l="7482" t="-1720" r="7482" b="1719"/>
            <a:stretch/>
          </p:blipFill>
          <p:spPr>
            <a:xfrm>
              <a:off x="1163750" y="3679094"/>
              <a:ext cx="1128601" cy="132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2"/>
            <p:cNvPicPr preferRelativeResize="0"/>
            <p:nvPr/>
          </p:nvPicPr>
          <p:blipFill rotWithShape="1">
            <a:blip r:embed="rId10">
              <a:alphaModFix/>
            </a:blip>
            <a:srcRect t="-19340" b="19340"/>
            <a:stretch/>
          </p:blipFill>
          <p:spPr>
            <a:xfrm flipH="1">
              <a:off x="2217752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52"/>
          <p:cNvSpPr txBox="1"/>
          <p:nvPr/>
        </p:nvSpPr>
        <p:spPr>
          <a:xfrm>
            <a:off x="-3095922" y="-562684"/>
            <a:ext cx="1745400" cy="73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Подобряване на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UI </a:t>
            </a: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и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UX</a:t>
            </a:r>
            <a:endParaRPr sz="1800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1" name="Google Shape;551;p52"/>
          <p:cNvSpPr txBox="1"/>
          <p:nvPr/>
        </p:nvSpPr>
        <p:spPr>
          <a:xfrm>
            <a:off x="3465600" y="-2081148"/>
            <a:ext cx="2212800" cy="1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3"/>
                </a:solidFill>
                <a:latin typeface="Special Elite"/>
                <a:ea typeface="Special Elite"/>
                <a:cs typeface="Special Elite"/>
                <a:sym typeface="Special Elite"/>
              </a:rPr>
              <a:t>Увеличаване на описанието за различните морски обитатели</a:t>
            </a:r>
            <a:endParaRPr sz="1800" dirty="0">
              <a:solidFill>
                <a:schemeClr val="accent3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4" name="Google Shape;554;p52"/>
          <p:cNvSpPr txBox="1"/>
          <p:nvPr/>
        </p:nvSpPr>
        <p:spPr>
          <a:xfrm>
            <a:off x="9664645" y="-1056534"/>
            <a:ext cx="1764603" cy="98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</a:rPr>
              <a:t>Добавяне на сладководните води</a:t>
            </a:r>
            <a:endParaRPr sz="1800" dirty="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4484700" y="3391150"/>
            <a:ext cx="174600" cy="174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6130025" y="3391150"/>
            <a:ext cx="174600" cy="174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558" name="Google Shape;558;p52"/>
          <p:cNvCxnSpPr>
            <a:cxnSpLocks/>
            <a:stCxn id="548" idx="2"/>
            <a:endCxn id="536" idx="0"/>
          </p:cNvCxnSpPr>
          <p:nvPr/>
        </p:nvCxnSpPr>
        <p:spPr>
          <a:xfrm rot="16200000" flipH="1">
            <a:off x="-1260142" y="-795667"/>
            <a:ext cx="3223736" cy="514989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52"/>
          <p:cNvCxnSpPr>
            <a:cxnSpLocks/>
            <a:stCxn id="551" idx="2"/>
            <a:endCxn id="556" idx="0"/>
          </p:cNvCxnSpPr>
          <p:nvPr/>
        </p:nvCxnSpPr>
        <p:spPr>
          <a:xfrm rot="5400000">
            <a:off x="2449906" y="1269055"/>
            <a:ext cx="424418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52"/>
          <p:cNvCxnSpPr>
            <a:cxnSpLocks/>
            <a:stCxn id="554" idx="2"/>
            <a:endCxn id="557" idx="0"/>
          </p:cNvCxnSpPr>
          <p:nvPr/>
        </p:nvCxnSpPr>
        <p:spPr>
          <a:xfrm rot="5400000">
            <a:off x="6652144" y="-503654"/>
            <a:ext cx="3459985" cy="432962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5BCCEE3D-45A8-4642-B7D9-7EDA84BE4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487" r="21487"/>
          <a:stretch>
            <a:fillRect/>
          </a:stretch>
        </p:blipFill>
        <p:spPr>
          <a:xfrm flipH="1">
            <a:off x="837450" y="5320486"/>
            <a:ext cx="3825600" cy="4466700"/>
          </a:xfrm>
          <a:prstGeom prst="rect">
            <a:avLst/>
          </a:prstGeom>
        </p:spPr>
      </p:pic>
      <p:sp>
        <p:nvSpPr>
          <p:cNvPr id="38" name="Google Shape;580;p54">
            <a:extLst>
              <a:ext uri="{FF2B5EF4-FFF2-40B4-BE49-F238E27FC236}">
                <a16:creationId xmlns:a16="http://schemas.microsoft.com/office/drawing/2014/main" id="{2BA842B0-2760-BECD-1F6A-FE10EEBEE442}"/>
              </a:ext>
            </a:extLst>
          </p:cNvPr>
          <p:cNvSpPr txBox="1">
            <a:spLocks/>
          </p:cNvSpPr>
          <p:nvPr/>
        </p:nvSpPr>
        <p:spPr>
          <a:xfrm>
            <a:off x="9341885" y="2215150"/>
            <a:ext cx="2410125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l"/>
            <a:r>
              <a:rPr lang="bg-BG" sz="6600"/>
              <a:t>Демо</a:t>
            </a:r>
            <a:endParaRPr lang="bg-BG" sz="6600" dirty="0"/>
          </a:p>
        </p:txBody>
      </p:sp>
    </p:spTree>
    <p:extLst>
      <p:ext uri="{BB962C8B-B14F-4D97-AF65-F5344CB8AC3E}">
        <p14:creationId xmlns:p14="http://schemas.microsoft.com/office/powerpoint/2010/main" val="312540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title"/>
          </p:nvPr>
        </p:nvSpPr>
        <p:spPr>
          <a:xfrm>
            <a:off x="727500" y="377813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Развитие в бъдещето</a:t>
            </a:r>
            <a:endParaRPr sz="3600" dirty="0"/>
          </a:p>
        </p:txBody>
      </p:sp>
      <p:cxnSp>
        <p:nvCxnSpPr>
          <p:cNvPr id="535" name="Google Shape;535;p52"/>
          <p:cNvCxnSpPr/>
          <p:nvPr/>
        </p:nvCxnSpPr>
        <p:spPr>
          <a:xfrm>
            <a:off x="152400" y="3478450"/>
            <a:ext cx="88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52"/>
          <p:cNvSpPr/>
          <p:nvPr/>
        </p:nvSpPr>
        <p:spPr>
          <a:xfrm>
            <a:off x="2839375" y="3391150"/>
            <a:ext cx="174600" cy="174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537" name="Google Shape;537;p52"/>
          <p:cNvGrpSpPr/>
          <p:nvPr/>
        </p:nvGrpSpPr>
        <p:grpSpPr>
          <a:xfrm>
            <a:off x="5872754" y="3691970"/>
            <a:ext cx="2338520" cy="1311788"/>
            <a:chOff x="6032508" y="3565750"/>
            <a:chExt cx="2568391" cy="1440575"/>
          </a:xfrm>
        </p:grpSpPr>
        <p:pic>
          <p:nvPicPr>
            <p:cNvPr id="538" name="Google Shape;538;p52"/>
            <p:cNvPicPr preferRelativeResize="0"/>
            <p:nvPr/>
          </p:nvPicPr>
          <p:blipFill rotWithShape="1">
            <a:blip r:embed="rId3">
              <a:alphaModFix/>
            </a:blip>
            <a:srcRect t="-10950" b="10950"/>
            <a:stretch/>
          </p:blipFill>
          <p:spPr>
            <a:xfrm>
              <a:off x="6032508" y="4165946"/>
              <a:ext cx="840370" cy="8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2"/>
            <p:cNvPicPr preferRelativeResize="0"/>
            <p:nvPr/>
          </p:nvPicPr>
          <p:blipFill rotWithShape="1">
            <a:blip r:embed="rId4">
              <a:alphaModFix/>
            </a:blip>
            <a:srcRect l="14715" t="961" r="14708" b="38949"/>
            <a:stretch/>
          </p:blipFill>
          <p:spPr>
            <a:xfrm>
              <a:off x="6520925" y="4165946"/>
              <a:ext cx="987050" cy="84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2"/>
            <p:cNvPicPr preferRelativeResize="0"/>
            <p:nvPr/>
          </p:nvPicPr>
          <p:blipFill rotWithShape="1">
            <a:blip r:embed="rId5">
              <a:alphaModFix/>
            </a:blip>
            <a:srcRect t="3124" b="10092"/>
            <a:stretch/>
          </p:blipFill>
          <p:spPr>
            <a:xfrm>
              <a:off x="7510474" y="4060001"/>
              <a:ext cx="1090424" cy="9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2"/>
            <p:cNvPicPr preferRelativeResize="0"/>
            <p:nvPr/>
          </p:nvPicPr>
          <p:blipFill rotWithShape="1">
            <a:blip r:embed="rId6">
              <a:alphaModFix/>
            </a:blip>
            <a:srcRect l="7432" t="-2950" r="7432" b="2950"/>
            <a:stretch/>
          </p:blipFill>
          <p:spPr>
            <a:xfrm flipH="1">
              <a:off x="6799429" y="3565750"/>
              <a:ext cx="1226421" cy="1440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52"/>
          <p:cNvGrpSpPr/>
          <p:nvPr/>
        </p:nvGrpSpPr>
        <p:grpSpPr>
          <a:xfrm>
            <a:off x="1325367" y="3795181"/>
            <a:ext cx="2046311" cy="1208576"/>
            <a:chOff x="758535" y="3679094"/>
            <a:chExt cx="2247459" cy="1327230"/>
          </a:xfrm>
        </p:grpSpPr>
        <p:pic>
          <p:nvPicPr>
            <p:cNvPr id="543" name="Google Shape;543;p52"/>
            <p:cNvPicPr preferRelativeResize="0"/>
            <p:nvPr/>
          </p:nvPicPr>
          <p:blipFill rotWithShape="1">
            <a:blip r:embed="rId7">
              <a:alphaModFix/>
            </a:blip>
            <a:srcRect l="12792" t="3250" r="12792" b="15685"/>
            <a:stretch/>
          </p:blipFill>
          <p:spPr>
            <a:xfrm>
              <a:off x="1861150" y="4218075"/>
              <a:ext cx="723575" cy="7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2"/>
            <p:cNvPicPr preferRelativeResize="0"/>
            <p:nvPr/>
          </p:nvPicPr>
          <p:blipFill rotWithShape="1">
            <a:blip r:embed="rId8">
              <a:alphaModFix/>
            </a:blip>
            <a:srcRect t="-11670" b="11670"/>
            <a:stretch/>
          </p:blipFill>
          <p:spPr>
            <a:xfrm>
              <a:off x="758535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52"/>
            <p:cNvPicPr preferRelativeResize="0"/>
            <p:nvPr/>
          </p:nvPicPr>
          <p:blipFill rotWithShape="1">
            <a:blip r:embed="rId9">
              <a:alphaModFix/>
            </a:blip>
            <a:srcRect l="7482" t="-1720" r="7482" b="1719"/>
            <a:stretch/>
          </p:blipFill>
          <p:spPr>
            <a:xfrm>
              <a:off x="1163750" y="3679094"/>
              <a:ext cx="1128601" cy="132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2"/>
            <p:cNvPicPr preferRelativeResize="0"/>
            <p:nvPr/>
          </p:nvPicPr>
          <p:blipFill rotWithShape="1">
            <a:blip r:embed="rId10">
              <a:alphaModFix/>
            </a:blip>
            <a:srcRect t="-19340" b="19340"/>
            <a:stretch/>
          </p:blipFill>
          <p:spPr>
            <a:xfrm flipH="1">
              <a:off x="2217752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52"/>
          <p:cNvSpPr txBox="1"/>
          <p:nvPr/>
        </p:nvSpPr>
        <p:spPr>
          <a:xfrm>
            <a:off x="837450" y="2055112"/>
            <a:ext cx="1745400" cy="73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Подобряване на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UI </a:t>
            </a: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и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UX</a:t>
            </a:r>
            <a:endParaRPr sz="1800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1" name="Google Shape;551;p52"/>
          <p:cNvSpPr txBox="1"/>
          <p:nvPr/>
        </p:nvSpPr>
        <p:spPr>
          <a:xfrm>
            <a:off x="3465150" y="1557101"/>
            <a:ext cx="2212800" cy="1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3"/>
                </a:solidFill>
                <a:latin typeface="Special Elite"/>
                <a:ea typeface="Special Elite"/>
                <a:cs typeface="Special Elite"/>
                <a:sym typeface="Special Elite"/>
              </a:rPr>
              <a:t>Увеличаване на описанието за различните морски обитатели</a:t>
            </a:r>
            <a:endParaRPr sz="1800" dirty="0">
              <a:solidFill>
                <a:schemeClr val="accent3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4" name="Google Shape;554;p52"/>
          <p:cNvSpPr txBox="1"/>
          <p:nvPr/>
        </p:nvSpPr>
        <p:spPr>
          <a:xfrm>
            <a:off x="6446670" y="1799633"/>
            <a:ext cx="1764603" cy="98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</a:rPr>
              <a:t>Добавяне на сладководните води</a:t>
            </a:r>
            <a:endParaRPr sz="1800" dirty="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4484700" y="3391150"/>
            <a:ext cx="174600" cy="174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6130025" y="3391150"/>
            <a:ext cx="174600" cy="174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558" name="Google Shape;558;p52"/>
          <p:cNvCxnSpPr>
            <a:cxnSpLocks/>
            <a:stCxn id="548" idx="2"/>
            <a:endCxn id="536" idx="0"/>
          </p:cNvCxnSpPr>
          <p:nvPr/>
        </p:nvCxnSpPr>
        <p:spPr>
          <a:xfrm rot="16200000" flipH="1">
            <a:off x="2015442" y="2479917"/>
            <a:ext cx="605940" cy="12165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52"/>
          <p:cNvCxnSpPr>
            <a:cxnSpLocks/>
            <a:stCxn id="551" idx="2"/>
            <a:endCxn id="556" idx="0"/>
          </p:cNvCxnSpPr>
          <p:nvPr/>
        </p:nvCxnSpPr>
        <p:spPr>
          <a:xfrm rot="16200000" flipH="1">
            <a:off x="4268805" y="3087955"/>
            <a:ext cx="605940" cy="4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52"/>
          <p:cNvCxnSpPr>
            <a:cxnSpLocks/>
            <a:stCxn id="554" idx="2"/>
            <a:endCxn id="557" idx="0"/>
          </p:cNvCxnSpPr>
          <p:nvPr/>
        </p:nvCxnSpPr>
        <p:spPr>
          <a:xfrm rot="5400000">
            <a:off x="6471240" y="2533418"/>
            <a:ext cx="603818" cy="111164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9766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56"/>
          <p:cNvGrpSpPr/>
          <p:nvPr/>
        </p:nvGrpSpPr>
        <p:grpSpPr>
          <a:xfrm>
            <a:off x="130176" y="2388647"/>
            <a:ext cx="4869026" cy="2623054"/>
            <a:chOff x="358776" y="2388647"/>
            <a:chExt cx="4869026" cy="2623054"/>
          </a:xfrm>
        </p:grpSpPr>
        <p:pic>
          <p:nvPicPr>
            <p:cNvPr id="617" name="Google Shape;617;p56"/>
            <p:cNvPicPr preferRelativeResize="0"/>
            <p:nvPr/>
          </p:nvPicPr>
          <p:blipFill rotWithShape="1">
            <a:blip r:embed="rId3">
              <a:alphaModFix/>
            </a:blip>
            <a:srcRect t="-912" b="44912"/>
            <a:stretch/>
          </p:blipFill>
          <p:spPr>
            <a:xfrm>
              <a:off x="3321100" y="3941675"/>
              <a:ext cx="1906701" cy="10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6"/>
            <p:cNvPicPr preferRelativeResize="0"/>
            <p:nvPr/>
          </p:nvPicPr>
          <p:blipFill rotWithShape="1">
            <a:blip r:embed="rId4">
              <a:alphaModFix/>
            </a:blip>
            <a:srcRect b="7518"/>
            <a:stretch/>
          </p:blipFill>
          <p:spPr>
            <a:xfrm>
              <a:off x="1531950" y="2881001"/>
              <a:ext cx="2303951" cy="2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6"/>
            <p:cNvPicPr preferRelativeResize="0"/>
            <p:nvPr/>
          </p:nvPicPr>
          <p:blipFill rotWithShape="1">
            <a:blip r:embed="rId5">
              <a:alphaModFix/>
            </a:blip>
            <a:srcRect l="5261" t="1474" r="5261" b="6967"/>
            <a:stretch/>
          </p:blipFill>
          <p:spPr>
            <a:xfrm>
              <a:off x="358776" y="2388647"/>
              <a:ext cx="2561132" cy="262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6"/>
            <p:cNvPicPr preferRelativeResize="0"/>
            <p:nvPr/>
          </p:nvPicPr>
          <p:blipFill rotWithShape="1">
            <a:blip r:embed="rId6">
              <a:alphaModFix/>
            </a:blip>
            <a:srcRect t="-15062" b="27946"/>
            <a:stretch/>
          </p:blipFill>
          <p:spPr>
            <a:xfrm>
              <a:off x="2015564" y="4281097"/>
              <a:ext cx="836038" cy="72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6"/>
            <p:cNvPicPr preferRelativeResize="0"/>
            <p:nvPr/>
          </p:nvPicPr>
          <p:blipFill rotWithShape="1">
            <a:blip r:embed="rId7">
              <a:alphaModFix/>
            </a:blip>
            <a:srcRect b="6164"/>
            <a:stretch/>
          </p:blipFill>
          <p:spPr>
            <a:xfrm>
              <a:off x="456898" y="3368967"/>
              <a:ext cx="1748166" cy="1640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6"/>
            <p:cNvPicPr preferRelativeResize="0"/>
            <p:nvPr/>
          </p:nvPicPr>
          <p:blipFill rotWithShape="1">
            <a:blip r:embed="rId8">
              <a:alphaModFix/>
            </a:blip>
            <a:srcRect t="-12020" b="12020"/>
            <a:stretch/>
          </p:blipFill>
          <p:spPr>
            <a:xfrm>
              <a:off x="2883450" y="3627952"/>
              <a:ext cx="1383750" cy="138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DE3351BB-078B-5B9F-9C1B-2D4E5A2493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968174" y="1728286"/>
            <a:ext cx="3996922" cy="1383750"/>
          </a:xfrm>
        </p:spPr>
        <p:txBody>
          <a:bodyPr/>
          <a:lstStyle/>
          <a:p>
            <a:r>
              <a:rPr lang="bg-BG" dirty="0"/>
              <a:t>Благодарим за вниманието!</a:t>
            </a:r>
            <a:endParaRPr lang="en-US" dirty="0"/>
          </a:p>
        </p:txBody>
      </p:sp>
      <p:sp>
        <p:nvSpPr>
          <p:cNvPr id="18" name="Google Shape;534;p52">
            <a:extLst>
              <a:ext uri="{FF2B5EF4-FFF2-40B4-BE49-F238E27FC236}">
                <a16:creationId xmlns:a16="http://schemas.microsoft.com/office/drawing/2014/main" id="{E264BD42-0F23-A01C-38FC-2E62CF5F3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450" y="5427199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Развитие в бъдещето</a:t>
            </a:r>
            <a:endParaRPr sz="3600" dirty="0"/>
          </a:p>
        </p:txBody>
      </p:sp>
      <p:cxnSp>
        <p:nvCxnSpPr>
          <p:cNvPr id="22" name="Google Shape;535;p52">
            <a:extLst>
              <a:ext uri="{FF2B5EF4-FFF2-40B4-BE49-F238E27FC236}">
                <a16:creationId xmlns:a16="http://schemas.microsoft.com/office/drawing/2014/main" id="{54E6A42C-EC7E-FE9D-BC74-AF7722CA1230}"/>
              </a:ext>
            </a:extLst>
          </p:cNvPr>
          <p:cNvCxnSpPr/>
          <p:nvPr/>
        </p:nvCxnSpPr>
        <p:spPr>
          <a:xfrm>
            <a:off x="-9140100" y="3649016"/>
            <a:ext cx="88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536;p52">
            <a:extLst>
              <a:ext uri="{FF2B5EF4-FFF2-40B4-BE49-F238E27FC236}">
                <a16:creationId xmlns:a16="http://schemas.microsoft.com/office/drawing/2014/main" id="{F39B019D-4819-6DE0-DB6D-D861EA85BD9A}"/>
              </a:ext>
            </a:extLst>
          </p:cNvPr>
          <p:cNvSpPr/>
          <p:nvPr/>
        </p:nvSpPr>
        <p:spPr>
          <a:xfrm>
            <a:off x="-6453125" y="3561716"/>
            <a:ext cx="174600" cy="174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4" name="Google Shape;548;p52">
            <a:extLst>
              <a:ext uri="{FF2B5EF4-FFF2-40B4-BE49-F238E27FC236}">
                <a16:creationId xmlns:a16="http://schemas.microsoft.com/office/drawing/2014/main" id="{6CC0ABEE-D64B-F134-5933-C6D935FA512A}"/>
              </a:ext>
            </a:extLst>
          </p:cNvPr>
          <p:cNvSpPr txBox="1"/>
          <p:nvPr/>
        </p:nvSpPr>
        <p:spPr>
          <a:xfrm>
            <a:off x="-8455050" y="2225678"/>
            <a:ext cx="1745400" cy="73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Подобряване на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UI </a:t>
            </a: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и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UX</a:t>
            </a:r>
            <a:endParaRPr sz="1800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" name="Google Shape;551;p52">
            <a:extLst>
              <a:ext uri="{FF2B5EF4-FFF2-40B4-BE49-F238E27FC236}">
                <a16:creationId xmlns:a16="http://schemas.microsoft.com/office/drawing/2014/main" id="{EB4645B9-CA67-07B2-E57C-AAACBDFB8ADB}"/>
              </a:ext>
            </a:extLst>
          </p:cNvPr>
          <p:cNvSpPr txBox="1"/>
          <p:nvPr/>
        </p:nvSpPr>
        <p:spPr>
          <a:xfrm>
            <a:off x="-5827350" y="1727667"/>
            <a:ext cx="2212800" cy="1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3"/>
                </a:solidFill>
                <a:latin typeface="Special Elite"/>
                <a:ea typeface="Special Elite"/>
                <a:cs typeface="Special Elite"/>
                <a:sym typeface="Special Elite"/>
              </a:rPr>
              <a:t>Увеличаване на описанието за различните морски обитатели</a:t>
            </a:r>
            <a:endParaRPr sz="1800" dirty="0">
              <a:solidFill>
                <a:schemeClr val="accent3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6" name="Google Shape;554;p52">
            <a:extLst>
              <a:ext uri="{FF2B5EF4-FFF2-40B4-BE49-F238E27FC236}">
                <a16:creationId xmlns:a16="http://schemas.microsoft.com/office/drawing/2014/main" id="{EA4BB03B-C99A-CB46-280B-8FABB958131E}"/>
              </a:ext>
            </a:extLst>
          </p:cNvPr>
          <p:cNvSpPr txBox="1"/>
          <p:nvPr/>
        </p:nvSpPr>
        <p:spPr>
          <a:xfrm>
            <a:off x="-2845830" y="1970199"/>
            <a:ext cx="1764603" cy="98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</a:rPr>
              <a:t>Добавяне на сладководните води</a:t>
            </a:r>
            <a:endParaRPr sz="1800" dirty="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7" name="Google Shape;556;p52">
            <a:extLst>
              <a:ext uri="{FF2B5EF4-FFF2-40B4-BE49-F238E27FC236}">
                <a16:creationId xmlns:a16="http://schemas.microsoft.com/office/drawing/2014/main" id="{9E0DF6F1-9981-3DDF-B215-4BA40EA12B18}"/>
              </a:ext>
            </a:extLst>
          </p:cNvPr>
          <p:cNvSpPr/>
          <p:nvPr/>
        </p:nvSpPr>
        <p:spPr>
          <a:xfrm>
            <a:off x="-4807800" y="3561716"/>
            <a:ext cx="174600" cy="174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8" name="Google Shape;557;p52">
            <a:extLst>
              <a:ext uri="{FF2B5EF4-FFF2-40B4-BE49-F238E27FC236}">
                <a16:creationId xmlns:a16="http://schemas.microsoft.com/office/drawing/2014/main" id="{7BD8D3F6-8380-2F58-6982-5F580430D706}"/>
              </a:ext>
            </a:extLst>
          </p:cNvPr>
          <p:cNvSpPr/>
          <p:nvPr/>
        </p:nvSpPr>
        <p:spPr>
          <a:xfrm>
            <a:off x="-3162475" y="3561716"/>
            <a:ext cx="174600" cy="174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29" name="Google Shape;558;p52">
            <a:extLst>
              <a:ext uri="{FF2B5EF4-FFF2-40B4-BE49-F238E27FC236}">
                <a16:creationId xmlns:a16="http://schemas.microsoft.com/office/drawing/2014/main" id="{7B16FE29-E47A-D1B8-4C42-325CCF368C9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-7277058" y="2650483"/>
            <a:ext cx="605940" cy="12165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559;p52">
            <a:extLst>
              <a:ext uri="{FF2B5EF4-FFF2-40B4-BE49-F238E27FC236}">
                <a16:creationId xmlns:a16="http://schemas.microsoft.com/office/drawing/2014/main" id="{431398E9-B793-2C29-5786-7156364D9C5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-5023695" y="3258521"/>
            <a:ext cx="605940" cy="4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560;p52">
            <a:extLst>
              <a:ext uri="{FF2B5EF4-FFF2-40B4-BE49-F238E27FC236}">
                <a16:creationId xmlns:a16="http://schemas.microsoft.com/office/drawing/2014/main" id="{F7FD9AB4-A8A8-D331-2FE7-D1999DA950A2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5400000">
            <a:off x="-2821260" y="2703984"/>
            <a:ext cx="603818" cy="111164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56"/>
          <p:cNvGrpSpPr/>
          <p:nvPr/>
        </p:nvGrpSpPr>
        <p:grpSpPr>
          <a:xfrm>
            <a:off x="130176" y="2388647"/>
            <a:ext cx="4869026" cy="2623054"/>
            <a:chOff x="358776" y="2388647"/>
            <a:chExt cx="4869026" cy="2623054"/>
          </a:xfrm>
        </p:grpSpPr>
        <p:pic>
          <p:nvPicPr>
            <p:cNvPr id="617" name="Google Shape;617;p56"/>
            <p:cNvPicPr preferRelativeResize="0"/>
            <p:nvPr/>
          </p:nvPicPr>
          <p:blipFill rotWithShape="1">
            <a:blip r:embed="rId3">
              <a:alphaModFix/>
            </a:blip>
            <a:srcRect t="-912" b="44912"/>
            <a:stretch/>
          </p:blipFill>
          <p:spPr>
            <a:xfrm>
              <a:off x="3321100" y="3941675"/>
              <a:ext cx="1906701" cy="10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6"/>
            <p:cNvPicPr preferRelativeResize="0"/>
            <p:nvPr/>
          </p:nvPicPr>
          <p:blipFill rotWithShape="1">
            <a:blip r:embed="rId4">
              <a:alphaModFix/>
            </a:blip>
            <a:srcRect b="7518"/>
            <a:stretch/>
          </p:blipFill>
          <p:spPr>
            <a:xfrm>
              <a:off x="1531950" y="2881001"/>
              <a:ext cx="2303951" cy="2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6"/>
            <p:cNvPicPr preferRelativeResize="0"/>
            <p:nvPr/>
          </p:nvPicPr>
          <p:blipFill rotWithShape="1">
            <a:blip r:embed="rId5">
              <a:alphaModFix/>
            </a:blip>
            <a:srcRect l="5261" t="1474" r="5261" b="6967"/>
            <a:stretch/>
          </p:blipFill>
          <p:spPr>
            <a:xfrm>
              <a:off x="358776" y="2388647"/>
              <a:ext cx="2561132" cy="262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6"/>
            <p:cNvPicPr preferRelativeResize="0"/>
            <p:nvPr/>
          </p:nvPicPr>
          <p:blipFill rotWithShape="1">
            <a:blip r:embed="rId6">
              <a:alphaModFix/>
            </a:blip>
            <a:srcRect t="-15062" b="27946"/>
            <a:stretch/>
          </p:blipFill>
          <p:spPr>
            <a:xfrm>
              <a:off x="2015564" y="4281097"/>
              <a:ext cx="836038" cy="72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6"/>
            <p:cNvPicPr preferRelativeResize="0"/>
            <p:nvPr/>
          </p:nvPicPr>
          <p:blipFill rotWithShape="1">
            <a:blip r:embed="rId7">
              <a:alphaModFix/>
            </a:blip>
            <a:srcRect b="6164"/>
            <a:stretch/>
          </p:blipFill>
          <p:spPr>
            <a:xfrm>
              <a:off x="456898" y="3368967"/>
              <a:ext cx="1748166" cy="1640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6"/>
            <p:cNvPicPr preferRelativeResize="0"/>
            <p:nvPr/>
          </p:nvPicPr>
          <p:blipFill rotWithShape="1">
            <a:blip r:embed="rId8">
              <a:alphaModFix/>
            </a:blip>
            <a:srcRect t="-12020" b="12020"/>
            <a:stretch/>
          </p:blipFill>
          <p:spPr>
            <a:xfrm>
              <a:off x="2883450" y="3627952"/>
              <a:ext cx="1383750" cy="138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DE3351BB-078B-5B9F-9C1B-2D4E5A2493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573539" y="1694450"/>
            <a:ext cx="3996922" cy="1383750"/>
          </a:xfrm>
        </p:spPr>
        <p:txBody>
          <a:bodyPr/>
          <a:lstStyle/>
          <a:p>
            <a:r>
              <a:rPr lang="bg-BG" dirty="0"/>
              <a:t>Благодарим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6"/>
          <p:cNvCxnSpPr/>
          <p:nvPr/>
        </p:nvCxnSpPr>
        <p:spPr>
          <a:xfrm rot="10800000">
            <a:off x="3506050" y="3172350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6"/>
          <p:cNvSpPr txBox="1">
            <a:spLocks noGrp="1"/>
          </p:cNvSpPr>
          <p:nvPr>
            <p:ph type="ctrTitle"/>
          </p:nvPr>
        </p:nvSpPr>
        <p:spPr>
          <a:xfrm flipH="1">
            <a:off x="4502507" y="1805882"/>
            <a:ext cx="3493486" cy="867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Fin Finder</a:t>
            </a:r>
            <a:endParaRPr sz="60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1"/>
          </p:nvPr>
        </p:nvSpPr>
        <p:spPr>
          <a:xfrm flipH="1">
            <a:off x="5983266" y="4519033"/>
            <a:ext cx="2789302" cy="33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Разработен от</a:t>
            </a:r>
            <a:r>
              <a:rPr lang="en-US" dirty="0"/>
              <a:t>: </a:t>
            </a:r>
            <a:r>
              <a:rPr lang="bg-BG" dirty="0"/>
              <a:t>Аз Христос!</a:t>
            </a:r>
            <a:endParaRPr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12698E3-39D8-4719-32EF-87B96ED519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9338" b="9338"/>
          <a:stretch>
            <a:fillRect/>
          </a:stretch>
        </p:blipFill>
        <p:spPr>
          <a:xfrm>
            <a:off x="125413" y="134938"/>
            <a:ext cx="3365500" cy="4865687"/>
          </a:xfrm>
        </p:spPr>
      </p:pic>
      <p:grpSp>
        <p:nvGrpSpPr>
          <p:cNvPr id="263" name="Google Shape;263;p36"/>
          <p:cNvGrpSpPr/>
          <p:nvPr/>
        </p:nvGrpSpPr>
        <p:grpSpPr>
          <a:xfrm>
            <a:off x="3505088" y="2719913"/>
            <a:ext cx="2401216" cy="2288649"/>
            <a:chOff x="3398161" y="2706781"/>
            <a:chExt cx="2401216" cy="2288649"/>
          </a:xfrm>
        </p:grpSpPr>
        <p:pic>
          <p:nvPicPr>
            <p:cNvPr id="264" name="Google Shape;264;p36"/>
            <p:cNvPicPr preferRelativeResize="0"/>
            <p:nvPr/>
          </p:nvPicPr>
          <p:blipFill rotWithShape="1">
            <a:blip r:embed="rId4">
              <a:alphaModFix/>
            </a:blip>
            <a:srcRect l="5261" t="1474" r="5261" b="6967"/>
            <a:stretch/>
          </p:blipFill>
          <p:spPr>
            <a:xfrm>
              <a:off x="3398161" y="2706781"/>
              <a:ext cx="2236601" cy="228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6"/>
            <p:cNvPicPr preferRelativeResize="0"/>
            <p:nvPr/>
          </p:nvPicPr>
          <p:blipFill rotWithShape="1">
            <a:blip r:embed="rId5">
              <a:alphaModFix/>
            </a:blip>
            <a:srcRect t="740" b="12143"/>
            <a:stretch/>
          </p:blipFill>
          <p:spPr>
            <a:xfrm>
              <a:off x="5069276" y="4359380"/>
              <a:ext cx="730101" cy="6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6"/>
            <p:cNvPicPr preferRelativeResize="0"/>
            <p:nvPr/>
          </p:nvPicPr>
          <p:blipFill rotWithShape="1">
            <a:blip r:embed="rId6">
              <a:alphaModFix/>
            </a:blip>
            <a:srcRect b="6164"/>
            <a:stretch/>
          </p:blipFill>
          <p:spPr>
            <a:xfrm>
              <a:off x="3435375" y="3562830"/>
              <a:ext cx="1526650" cy="1432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513;p50">
            <a:extLst>
              <a:ext uri="{FF2B5EF4-FFF2-40B4-BE49-F238E27FC236}">
                <a16:creationId xmlns:a16="http://schemas.microsoft.com/office/drawing/2014/main" id="{7FC71FD4-0EA9-E22A-F019-C3B16B52CF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725" t="-12090" r="21725" b="12090"/>
          <a:stretch/>
        </p:blipFill>
        <p:spPr>
          <a:xfrm>
            <a:off x="4823502" y="3767016"/>
            <a:ext cx="705403" cy="1247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473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-2946272" y="482599"/>
            <a:ext cx="3949200" cy="1059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Идея</a:t>
            </a:r>
            <a:endParaRPr sz="6600" dirty="0"/>
          </a:p>
        </p:txBody>
      </p:sp>
      <p:sp>
        <p:nvSpPr>
          <p:cNvPr id="348" name="Google Shape;348;p42"/>
          <p:cNvSpPr txBox="1">
            <a:spLocks noGrp="1"/>
          </p:cNvSpPr>
          <p:nvPr>
            <p:ph type="body" idx="1"/>
          </p:nvPr>
        </p:nvSpPr>
        <p:spPr>
          <a:xfrm>
            <a:off x="571628" y="5579010"/>
            <a:ext cx="3253499" cy="81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    </a:t>
            </a:r>
            <a:r>
              <a:rPr lang="bg-BG" sz="1600" dirty="0"/>
              <a:t>Приложението има за цел да образова рибари и ентусиасти относно соленоводния риболов във цял свят. </a:t>
            </a:r>
            <a:endParaRPr dirty="0"/>
          </a:p>
        </p:txBody>
      </p:sp>
      <p:grpSp>
        <p:nvGrpSpPr>
          <p:cNvPr id="350" name="Google Shape;350;p42"/>
          <p:cNvGrpSpPr/>
          <p:nvPr/>
        </p:nvGrpSpPr>
        <p:grpSpPr>
          <a:xfrm>
            <a:off x="4480220" y="5319607"/>
            <a:ext cx="1677310" cy="1718824"/>
            <a:chOff x="3181604" y="3855776"/>
            <a:chExt cx="1122698" cy="1150485"/>
          </a:xfrm>
        </p:grpSpPr>
        <p:pic>
          <p:nvPicPr>
            <p:cNvPr id="351" name="Google Shape;351;p42"/>
            <p:cNvPicPr preferRelativeResize="0"/>
            <p:nvPr/>
          </p:nvPicPr>
          <p:blipFill rotWithShape="1">
            <a:blip r:embed="rId3">
              <a:alphaModFix/>
            </a:blip>
            <a:srcRect t="-11670" b="11670"/>
            <a:stretch/>
          </p:blipFill>
          <p:spPr>
            <a:xfrm>
              <a:off x="3181604" y="4392638"/>
              <a:ext cx="613623" cy="613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2"/>
            <p:cNvPicPr preferRelativeResize="0"/>
            <p:nvPr/>
          </p:nvPicPr>
          <p:blipFill rotWithShape="1">
            <a:blip r:embed="rId4">
              <a:alphaModFix/>
            </a:blip>
            <a:srcRect l="7482" t="-2080" r="7482" b="2079"/>
            <a:stretch/>
          </p:blipFill>
          <p:spPr>
            <a:xfrm>
              <a:off x="3326002" y="3855776"/>
              <a:ext cx="978300" cy="115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05BC4C-2FD9-0E91-F0C1-90D7D6B6ED0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7895" b="7895"/>
          <a:stretch>
            <a:fillRect/>
          </a:stretch>
        </p:blipFill>
        <p:spPr>
          <a:xfrm flipH="1">
            <a:off x="9633550" y="135900"/>
            <a:ext cx="3253500" cy="4871700"/>
          </a:xfr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D0F3E51D-C0FC-3E31-33A6-F616AD9812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338" b="9338"/>
          <a:stretch>
            <a:fillRect/>
          </a:stretch>
        </p:blipFill>
        <p:spPr>
          <a:xfrm>
            <a:off x="168389" y="5319607"/>
            <a:ext cx="3365500" cy="48656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B0C0BCC6-A15D-B6F5-C0A3-90929572B1B0}"/>
              </a:ext>
            </a:extLst>
          </p:cNvPr>
          <p:cNvSpPr txBox="1">
            <a:spLocks/>
          </p:cNvSpPr>
          <p:nvPr/>
        </p:nvSpPr>
        <p:spPr>
          <a:xfrm flipH="1">
            <a:off x="9513557" y="1805882"/>
            <a:ext cx="3493486" cy="86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ctr"/>
            <a:r>
              <a:rPr lang="en-US" sz="6000" dirty="0"/>
              <a:t>Fin Finder</a:t>
            </a:r>
          </a:p>
        </p:txBody>
      </p:sp>
      <p:sp>
        <p:nvSpPr>
          <p:cNvPr id="9" name="Google Shape;261;p36">
            <a:extLst>
              <a:ext uri="{FF2B5EF4-FFF2-40B4-BE49-F238E27FC236}">
                <a16:creationId xmlns:a16="http://schemas.microsoft.com/office/drawing/2014/main" id="{40079A44-A8FA-A48E-CA52-5503E374DE1B}"/>
              </a:ext>
            </a:extLst>
          </p:cNvPr>
          <p:cNvSpPr txBox="1">
            <a:spLocks/>
          </p:cNvSpPr>
          <p:nvPr/>
        </p:nvSpPr>
        <p:spPr>
          <a:xfrm flipH="1">
            <a:off x="5924941" y="5409093"/>
            <a:ext cx="2789302" cy="3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artel Sans"/>
              <a:buChar char="●"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○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■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●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○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■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●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○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■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0" indent="0" algn="r">
              <a:buFont typeface="Martel Sans"/>
              <a:buNone/>
            </a:pPr>
            <a:r>
              <a:rPr lang="bg-BG"/>
              <a:t>Разработен от: Аз Христос!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8934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82728" y="457199"/>
            <a:ext cx="3949200" cy="1059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Идея</a:t>
            </a:r>
            <a:endParaRPr sz="6600" dirty="0"/>
          </a:p>
        </p:txBody>
      </p:sp>
      <p:sp>
        <p:nvSpPr>
          <p:cNvPr id="348" name="Google Shape;348;p42"/>
          <p:cNvSpPr txBox="1">
            <a:spLocks noGrp="1"/>
          </p:cNvSpPr>
          <p:nvPr>
            <p:ph type="body" idx="1"/>
          </p:nvPr>
        </p:nvSpPr>
        <p:spPr>
          <a:xfrm>
            <a:off x="482728" y="2010310"/>
            <a:ext cx="3253499" cy="81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    </a:t>
            </a:r>
            <a:r>
              <a:rPr lang="bg-BG" sz="1600" dirty="0"/>
              <a:t>Приложението има за цел да образова рибари и ентусиасти относно соленоводния риболов във цял свят. </a:t>
            </a:r>
            <a:endParaRPr dirty="0"/>
          </a:p>
        </p:txBody>
      </p:sp>
      <p:grpSp>
        <p:nvGrpSpPr>
          <p:cNvPr id="350" name="Google Shape;350;p42"/>
          <p:cNvGrpSpPr/>
          <p:nvPr/>
        </p:nvGrpSpPr>
        <p:grpSpPr>
          <a:xfrm>
            <a:off x="4216197" y="3287607"/>
            <a:ext cx="1677310" cy="1718824"/>
            <a:chOff x="3181604" y="3855776"/>
            <a:chExt cx="1122698" cy="1150485"/>
          </a:xfrm>
        </p:grpSpPr>
        <p:pic>
          <p:nvPicPr>
            <p:cNvPr id="351" name="Google Shape;351;p42"/>
            <p:cNvPicPr preferRelativeResize="0"/>
            <p:nvPr/>
          </p:nvPicPr>
          <p:blipFill rotWithShape="1">
            <a:blip r:embed="rId3">
              <a:alphaModFix/>
            </a:blip>
            <a:srcRect t="-11670" b="11670"/>
            <a:stretch/>
          </p:blipFill>
          <p:spPr>
            <a:xfrm>
              <a:off x="3181604" y="4392638"/>
              <a:ext cx="613623" cy="613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2"/>
            <p:cNvPicPr preferRelativeResize="0"/>
            <p:nvPr/>
          </p:nvPicPr>
          <p:blipFill rotWithShape="1">
            <a:blip r:embed="rId4">
              <a:alphaModFix/>
            </a:blip>
            <a:srcRect l="7482" t="-2080" r="7482" b="2079"/>
            <a:stretch/>
          </p:blipFill>
          <p:spPr>
            <a:xfrm>
              <a:off x="3326002" y="3855776"/>
              <a:ext cx="978300" cy="115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A4EB6BF-9D13-56BA-BF0D-61EDAA530D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7895" b="789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>
            <a:spLocks noGrp="1"/>
          </p:cNvSpPr>
          <p:nvPr>
            <p:ph type="title"/>
          </p:nvPr>
        </p:nvSpPr>
        <p:spPr>
          <a:xfrm>
            <a:off x="698475" y="-82805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Процес на работа</a:t>
            </a:r>
            <a:endParaRPr sz="3600" dirty="0"/>
          </a:p>
        </p:txBody>
      </p:sp>
      <p:sp>
        <p:nvSpPr>
          <p:cNvPr id="834" name="Google Shape;834;p64"/>
          <p:cNvSpPr txBox="1"/>
          <p:nvPr/>
        </p:nvSpPr>
        <p:spPr>
          <a:xfrm>
            <a:off x="698475" y="5630325"/>
            <a:ext cx="19431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</a:t>
            </a:r>
            <a:r>
              <a:rPr lang="en-US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Brainstorming</a:t>
            </a: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5" name="Google Shape;835;p64"/>
          <p:cNvSpPr txBox="1"/>
          <p:nvPr/>
        </p:nvSpPr>
        <p:spPr>
          <a:xfrm>
            <a:off x="3388838" y="7680750"/>
            <a:ext cx="2302362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Основи на </a:t>
            </a: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UI</a:t>
            </a: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 дизайна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Dataset extraction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Area mapping</a:t>
            </a:r>
            <a:endParaRPr lang="bg-BG"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3594144" y="6683525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„Поставяне на основите“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7" name="Google Shape;837;p64"/>
          <p:cNvSpPr txBox="1"/>
          <p:nvPr/>
        </p:nvSpPr>
        <p:spPr>
          <a:xfrm>
            <a:off x="6571411" y="8926250"/>
            <a:ext cx="1995361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Database populating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Frontend to backend connection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6661219" y="788295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„Преодоляване на изпитанията“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10006272" y="9897073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Презентация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Финализиране на проекта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9804111" y="8907702"/>
            <a:ext cx="208695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„Финални стъпки и победа 💸 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1490661" y="6505725"/>
            <a:ext cx="228600" cy="228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1077374" y="5919862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13.03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4311419" y="7452150"/>
            <a:ext cx="228600" cy="228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5" name="Google Shape;845;p64"/>
          <p:cNvSpPr/>
          <p:nvPr/>
        </p:nvSpPr>
        <p:spPr>
          <a:xfrm>
            <a:off x="7400587" y="863595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7" name="Google Shape;847;p64"/>
          <p:cNvSpPr/>
          <p:nvPr/>
        </p:nvSpPr>
        <p:spPr>
          <a:xfrm>
            <a:off x="10733287" y="9680426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849" name="Google Shape;849;p64"/>
          <p:cNvCxnSpPr>
            <a:stCxn id="841" idx="6"/>
            <a:endCxn id="843" idx="2"/>
          </p:cNvCxnSpPr>
          <p:nvPr/>
        </p:nvCxnSpPr>
        <p:spPr>
          <a:xfrm>
            <a:off x="1719261" y="6620025"/>
            <a:ext cx="2592158" cy="9464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64"/>
          <p:cNvCxnSpPr>
            <a:cxnSpLocks/>
            <a:stCxn id="843" idx="6"/>
            <a:endCxn id="845" idx="2"/>
          </p:cNvCxnSpPr>
          <p:nvPr/>
        </p:nvCxnSpPr>
        <p:spPr>
          <a:xfrm>
            <a:off x="4540019" y="7566450"/>
            <a:ext cx="2860568" cy="118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4"/>
          <p:cNvCxnSpPr>
            <a:cxnSpLocks/>
            <a:stCxn id="845" idx="6"/>
            <a:endCxn id="847" idx="2"/>
          </p:cNvCxnSpPr>
          <p:nvPr/>
        </p:nvCxnSpPr>
        <p:spPr>
          <a:xfrm>
            <a:off x="7629187" y="8750250"/>
            <a:ext cx="3104100" cy="104447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42;p64">
            <a:extLst>
              <a:ext uri="{FF2B5EF4-FFF2-40B4-BE49-F238E27FC236}">
                <a16:creationId xmlns:a16="http://schemas.microsoft.com/office/drawing/2014/main" id="{D0042B65-8E9F-31B3-7F17-8628C3F1B8DF}"/>
              </a:ext>
            </a:extLst>
          </p:cNvPr>
          <p:cNvSpPr txBox="1"/>
          <p:nvPr/>
        </p:nvSpPr>
        <p:spPr>
          <a:xfrm>
            <a:off x="3911320" y="6880350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14.03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" name="Google Shape;842;p64">
            <a:extLst>
              <a:ext uri="{FF2B5EF4-FFF2-40B4-BE49-F238E27FC236}">
                <a16:creationId xmlns:a16="http://schemas.microsoft.com/office/drawing/2014/main" id="{1DC60CB5-915C-E02E-A6F1-EBC873EBEFEF}"/>
              </a:ext>
            </a:extLst>
          </p:cNvPr>
          <p:cNvSpPr txBox="1"/>
          <p:nvPr/>
        </p:nvSpPr>
        <p:spPr>
          <a:xfrm>
            <a:off x="6987249" y="810557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15.03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" name="Google Shape;842;p64">
            <a:extLst>
              <a:ext uri="{FF2B5EF4-FFF2-40B4-BE49-F238E27FC236}">
                <a16:creationId xmlns:a16="http://schemas.microsoft.com/office/drawing/2014/main" id="{111E8603-6C33-8E96-58FE-C93CA30F05B1}"/>
              </a:ext>
            </a:extLst>
          </p:cNvPr>
          <p:cNvSpPr txBox="1"/>
          <p:nvPr/>
        </p:nvSpPr>
        <p:spPr>
          <a:xfrm>
            <a:off x="10320049" y="910862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16.03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10" name="Google Shape;835;p64">
            <a:extLst>
              <a:ext uri="{FF2B5EF4-FFF2-40B4-BE49-F238E27FC236}">
                <a16:creationId xmlns:a16="http://schemas.microsoft.com/office/drawing/2014/main" id="{13910DBF-00C4-F6CE-B882-82A588D1C235}"/>
              </a:ext>
            </a:extLst>
          </p:cNvPr>
          <p:cNvSpPr txBox="1"/>
          <p:nvPr/>
        </p:nvSpPr>
        <p:spPr>
          <a:xfrm>
            <a:off x="789345" y="6734325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Поява на идеи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Research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C498065A-4E81-CD51-27EF-7462EF3B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5" b="7895"/>
          <a:stretch>
            <a:fillRect/>
          </a:stretch>
        </p:blipFill>
        <p:spPr>
          <a:xfrm flipH="1">
            <a:off x="-3440004" y="135900"/>
            <a:ext cx="3253500" cy="4871700"/>
          </a:xfrm>
          <a:prstGeom prst="rect">
            <a:avLst/>
          </a:prstGeom>
        </p:spPr>
      </p:pic>
      <p:sp>
        <p:nvSpPr>
          <p:cNvPr id="13" name="Google Shape;348;p42">
            <a:extLst>
              <a:ext uri="{FF2B5EF4-FFF2-40B4-BE49-F238E27FC236}">
                <a16:creationId xmlns:a16="http://schemas.microsoft.com/office/drawing/2014/main" id="{710097B4-E963-ED2D-338F-EC4EC2658649}"/>
              </a:ext>
            </a:extLst>
          </p:cNvPr>
          <p:cNvSpPr txBox="1">
            <a:spLocks/>
          </p:cNvSpPr>
          <p:nvPr/>
        </p:nvSpPr>
        <p:spPr>
          <a:xfrm>
            <a:off x="9426709" y="1865025"/>
            <a:ext cx="3253499" cy="81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dk1"/>
              </a:buClr>
              <a:buSzPts val="1100"/>
            </a:pPr>
            <a:r>
              <a:rPr lang="ru-RU"/>
              <a:t>    </a:t>
            </a:r>
            <a:r>
              <a:rPr lang="ru-RU" sz="1600"/>
              <a:t>Приложението има за цел да образова рибари и ентусиасти относно соленоводния риболов във цял свят. </a:t>
            </a:r>
            <a:endParaRPr lang="ru-RU" dirty="0"/>
          </a:p>
        </p:txBody>
      </p:sp>
      <p:sp>
        <p:nvSpPr>
          <p:cNvPr id="14" name="Google Shape;347;p42">
            <a:extLst>
              <a:ext uri="{FF2B5EF4-FFF2-40B4-BE49-F238E27FC236}">
                <a16:creationId xmlns:a16="http://schemas.microsoft.com/office/drawing/2014/main" id="{53A98A6A-87BF-4733-542F-763F72273AC2}"/>
              </a:ext>
            </a:extLst>
          </p:cNvPr>
          <p:cNvSpPr txBox="1">
            <a:spLocks/>
          </p:cNvSpPr>
          <p:nvPr/>
        </p:nvSpPr>
        <p:spPr>
          <a:xfrm>
            <a:off x="9426709" y="381625"/>
            <a:ext cx="3949200" cy="105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l"/>
            <a:r>
              <a:rPr lang="bg-BG" sz="6600"/>
              <a:t>Идея</a:t>
            </a:r>
            <a:endParaRPr lang="bg-BG" sz="6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>
            <a:spLocks noGrp="1"/>
          </p:cNvSpPr>
          <p:nvPr>
            <p:ph type="title"/>
          </p:nvPr>
        </p:nvSpPr>
        <p:spPr>
          <a:xfrm>
            <a:off x="727950" y="381625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Процес на работа</a:t>
            </a:r>
            <a:endParaRPr sz="3600" dirty="0"/>
          </a:p>
        </p:txBody>
      </p:sp>
      <p:sp>
        <p:nvSpPr>
          <p:cNvPr id="834" name="Google Shape;834;p64"/>
          <p:cNvSpPr txBox="1"/>
          <p:nvPr/>
        </p:nvSpPr>
        <p:spPr>
          <a:xfrm>
            <a:off x="756971" y="1501924"/>
            <a:ext cx="19431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</a:t>
            </a:r>
            <a:r>
              <a:rPr lang="en-US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Brainstorming</a:t>
            </a: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5" name="Google Shape;835;p64"/>
          <p:cNvSpPr txBox="1"/>
          <p:nvPr/>
        </p:nvSpPr>
        <p:spPr>
          <a:xfrm>
            <a:off x="2563619" y="3000525"/>
            <a:ext cx="2302362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Основи на </a:t>
            </a: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UI</a:t>
            </a: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 дизайна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Dataset extraction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Area mapping</a:t>
            </a:r>
            <a:endParaRPr lang="bg-BG"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2768925" y="197580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„Поставяне на основите“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7" name="Google Shape;837;p64"/>
          <p:cNvSpPr txBox="1"/>
          <p:nvPr/>
        </p:nvSpPr>
        <p:spPr>
          <a:xfrm>
            <a:off x="4600174" y="2605025"/>
            <a:ext cx="1995361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Database populating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Frontend to backend connection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4689982" y="1561725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„Преодоляване на изпитанията“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6793172" y="2988572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Презентация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Финализиране на проекта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6591011" y="1972475"/>
            <a:ext cx="208695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„Финални стъпки и победа 💸 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1543050" y="2314725"/>
            <a:ext cx="228600" cy="228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1129763" y="1728862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13.03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3486200" y="2771925"/>
            <a:ext cx="228600" cy="228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5" name="Google Shape;845;p64"/>
          <p:cNvSpPr/>
          <p:nvPr/>
        </p:nvSpPr>
        <p:spPr>
          <a:xfrm>
            <a:off x="5429350" y="2314725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7" name="Google Shape;847;p64"/>
          <p:cNvSpPr/>
          <p:nvPr/>
        </p:nvSpPr>
        <p:spPr>
          <a:xfrm>
            <a:off x="7520187" y="2771925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849" name="Google Shape;849;p64"/>
          <p:cNvCxnSpPr>
            <a:stCxn id="841" idx="6"/>
            <a:endCxn id="843" idx="2"/>
          </p:cNvCxnSpPr>
          <p:nvPr/>
        </p:nvCxnSpPr>
        <p:spPr>
          <a:xfrm>
            <a:off x="1771650" y="2429025"/>
            <a:ext cx="1714500" cy="4572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64"/>
          <p:cNvCxnSpPr>
            <a:stCxn id="843" idx="6"/>
            <a:endCxn id="845" idx="2"/>
          </p:cNvCxnSpPr>
          <p:nvPr/>
        </p:nvCxnSpPr>
        <p:spPr>
          <a:xfrm rot="10800000" flipH="1">
            <a:off x="3714800" y="2429025"/>
            <a:ext cx="1714500" cy="4572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4"/>
          <p:cNvCxnSpPr>
            <a:cxnSpLocks/>
            <a:stCxn id="845" idx="6"/>
            <a:endCxn id="847" idx="2"/>
          </p:cNvCxnSpPr>
          <p:nvPr/>
        </p:nvCxnSpPr>
        <p:spPr>
          <a:xfrm>
            <a:off x="5657950" y="2429025"/>
            <a:ext cx="1862237" cy="457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42;p64">
            <a:extLst>
              <a:ext uri="{FF2B5EF4-FFF2-40B4-BE49-F238E27FC236}">
                <a16:creationId xmlns:a16="http://schemas.microsoft.com/office/drawing/2014/main" id="{D0042B65-8E9F-31B3-7F17-8628C3F1B8DF}"/>
              </a:ext>
            </a:extLst>
          </p:cNvPr>
          <p:cNvSpPr txBox="1"/>
          <p:nvPr/>
        </p:nvSpPr>
        <p:spPr>
          <a:xfrm>
            <a:off x="3086101" y="220012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14.03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" name="Google Shape;842;p64">
            <a:extLst>
              <a:ext uri="{FF2B5EF4-FFF2-40B4-BE49-F238E27FC236}">
                <a16:creationId xmlns:a16="http://schemas.microsoft.com/office/drawing/2014/main" id="{1DC60CB5-915C-E02E-A6F1-EBC873EBEFEF}"/>
              </a:ext>
            </a:extLst>
          </p:cNvPr>
          <p:cNvSpPr txBox="1"/>
          <p:nvPr/>
        </p:nvSpPr>
        <p:spPr>
          <a:xfrm>
            <a:off x="5016012" y="1784350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15.03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" name="Google Shape;842;p64">
            <a:extLst>
              <a:ext uri="{FF2B5EF4-FFF2-40B4-BE49-F238E27FC236}">
                <a16:creationId xmlns:a16="http://schemas.microsoft.com/office/drawing/2014/main" id="{111E8603-6C33-8E96-58FE-C93CA30F05B1}"/>
              </a:ext>
            </a:extLst>
          </p:cNvPr>
          <p:cNvSpPr txBox="1"/>
          <p:nvPr/>
        </p:nvSpPr>
        <p:spPr>
          <a:xfrm>
            <a:off x="7106949" y="2200124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16.03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10" name="Google Shape;835;p64">
            <a:extLst>
              <a:ext uri="{FF2B5EF4-FFF2-40B4-BE49-F238E27FC236}">
                <a16:creationId xmlns:a16="http://schemas.microsoft.com/office/drawing/2014/main" id="{13910DBF-00C4-F6CE-B882-82A588D1C235}"/>
              </a:ext>
            </a:extLst>
          </p:cNvPr>
          <p:cNvSpPr txBox="1"/>
          <p:nvPr/>
        </p:nvSpPr>
        <p:spPr>
          <a:xfrm>
            <a:off x="841734" y="2543325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Поява на идеи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Research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</p:spTree>
    <p:extLst>
      <p:ext uri="{BB962C8B-B14F-4D97-AF65-F5344CB8AC3E}">
        <p14:creationId xmlns:p14="http://schemas.microsoft.com/office/powerpoint/2010/main" val="310439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27950" y="419072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Използвани технологии</a:t>
            </a:r>
            <a:endParaRPr sz="4000"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subTitle" idx="1"/>
          </p:nvPr>
        </p:nvSpPr>
        <p:spPr>
          <a:xfrm>
            <a:off x="-2690089" y="2041027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2"/>
          </p:nvPr>
        </p:nvSpPr>
        <p:spPr>
          <a:xfrm>
            <a:off x="10215843" y="2041027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3"/>
          </p:nvPr>
        </p:nvSpPr>
        <p:spPr>
          <a:xfrm>
            <a:off x="-2690089" y="1736227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4"/>
          </p:nvPr>
        </p:nvSpPr>
        <p:spPr>
          <a:xfrm>
            <a:off x="10215844" y="1736227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  <p:sp>
        <p:nvSpPr>
          <p:cNvPr id="409" name="Google Shape;409;p46"/>
          <p:cNvSpPr/>
          <p:nvPr/>
        </p:nvSpPr>
        <p:spPr>
          <a:xfrm>
            <a:off x="-3452089" y="181085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9453840" y="181085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413" name="Google Shape;413;p46"/>
          <p:cNvGrpSpPr/>
          <p:nvPr/>
        </p:nvGrpSpPr>
        <p:grpSpPr>
          <a:xfrm>
            <a:off x="208086" y="2932873"/>
            <a:ext cx="2369417" cy="2073555"/>
            <a:chOff x="512875" y="3215648"/>
            <a:chExt cx="2046129" cy="1790635"/>
          </a:xfrm>
        </p:grpSpPr>
        <p:pic>
          <p:nvPicPr>
            <p:cNvPr id="414" name="Google Shape;414;p46"/>
            <p:cNvPicPr preferRelativeResize="0"/>
            <p:nvPr/>
          </p:nvPicPr>
          <p:blipFill rotWithShape="1">
            <a:blip r:embed="rId3">
              <a:alphaModFix/>
            </a:blip>
            <a:srcRect l="7482" t="-2080" r="7482" b="2079"/>
            <a:stretch/>
          </p:blipFill>
          <p:spPr>
            <a:xfrm>
              <a:off x="512875" y="3215648"/>
              <a:ext cx="1522662" cy="179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6"/>
            <p:cNvPicPr preferRelativeResize="0"/>
            <p:nvPr/>
          </p:nvPicPr>
          <p:blipFill rotWithShape="1">
            <a:blip r:embed="rId4">
              <a:alphaModFix/>
            </a:blip>
            <a:srcRect t="-10530" b="10529"/>
            <a:stretch/>
          </p:blipFill>
          <p:spPr>
            <a:xfrm flipH="1">
              <a:off x="520774" y="4396675"/>
              <a:ext cx="609601" cy="60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6"/>
            <p:cNvPicPr preferRelativeResize="0"/>
            <p:nvPr/>
          </p:nvPicPr>
          <p:blipFill rotWithShape="1">
            <a:blip r:embed="rId5">
              <a:alphaModFix/>
            </a:blip>
            <a:srcRect l="19217" t="-11400" r="19205" b="11399"/>
            <a:stretch/>
          </p:blipFill>
          <p:spPr>
            <a:xfrm flipH="1">
              <a:off x="1221875" y="3668500"/>
              <a:ext cx="823724" cy="133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6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1734914" y="4182193"/>
              <a:ext cx="824089" cy="8240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401;p46">
            <a:extLst>
              <a:ext uri="{FF2B5EF4-FFF2-40B4-BE49-F238E27FC236}">
                <a16:creationId xmlns:a16="http://schemas.microsoft.com/office/drawing/2014/main" id="{4F6781BB-AB2B-C075-726A-2E87172BC7B7}"/>
              </a:ext>
            </a:extLst>
          </p:cNvPr>
          <p:cNvSpPr txBox="1">
            <a:spLocks/>
          </p:cNvSpPr>
          <p:nvPr/>
        </p:nvSpPr>
        <p:spPr>
          <a:xfrm>
            <a:off x="3278362" y="6062072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</p:txBody>
      </p:sp>
      <p:sp>
        <p:nvSpPr>
          <p:cNvPr id="11" name="Google Shape;402;p46">
            <a:extLst>
              <a:ext uri="{FF2B5EF4-FFF2-40B4-BE49-F238E27FC236}">
                <a16:creationId xmlns:a16="http://schemas.microsoft.com/office/drawing/2014/main" id="{25531433-C584-366F-9039-357E8D79F3F8}"/>
              </a:ext>
            </a:extLst>
          </p:cNvPr>
          <p:cNvSpPr txBox="1">
            <a:spLocks/>
          </p:cNvSpPr>
          <p:nvPr/>
        </p:nvSpPr>
        <p:spPr>
          <a:xfrm>
            <a:off x="10246213" y="3386543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</a:t>
            </a:r>
          </a:p>
        </p:txBody>
      </p:sp>
      <p:sp>
        <p:nvSpPr>
          <p:cNvPr id="12" name="Google Shape;403;p46">
            <a:extLst>
              <a:ext uri="{FF2B5EF4-FFF2-40B4-BE49-F238E27FC236}">
                <a16:creationId xmlns:a16="http://schemas.microsoft.com/office/drawing/2014/main" id="{72FAB751-02F5-1510-9723-2FFEBF04DE69}"/>
              </a:ext>
            </a:extLst>
          </p:cNvPr>
          <p:cNvSpPr txBox="1">
            <a:spLocks/>
          </p:cNvSpPr>
          <p:nvPr/>
        </p:nvSpPr>
        <p:spPr>
          <a:xfrm>
            <a:off x="3278362" y="5757272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MySQL</a:t>
            </a:r>
          </a:p>
        </p:txBody>
      </p:sp>
      <p:sp>
        <p:nvSpPr>
          <p:cNvPr id="13" name="Google Shape;404;p46">
            <a:extLst>
              <a:ext uri="{FF2B5EF4-FFF2-40B4-BE49-F238E27FC236}">
                <a16:creationId xmlns:a16="http://schemas.microsoft.com/office/drawing/2014/main" id="{FFAAC755-3C12-72DD-69F1-E0C0A3387487}"/>
              </a:ext>
            </a:extLst>
          </p:cNvPr>
          <p:cNvSpPr txBox="1">
            <a:spLocks/>
          </p:cNvSpPr>
          <p:nvPr/>
        </p:nvSpPr>
        <p:spPr>
          <a:xfrm>
            <a:off x="10246214" y="3081743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Google Cloud</a:t>
            </a:r>
          </a:p>
        </p:txBody>
      </p:sp>
      <p:sp>
        <p:nvSpPr>
          <p:cNvPr id="14" name="Google Shape;409;p46">
            <a:extLst>
              <a:ext uri="{FF2B5EF4-FFF2-40B4-BE49-F238E27FC236}">
                <a16:creationId xmlns:a16="http://schemas.microsoft.com/office/drawing/2014/main" id="{354D440E-B229-70F9-C1B4-3A3FDCE9B5F2}"/>
              </a:ext>
            </a:extLst>
          </p:cNvPr>
          <p:cNvSpPr/>
          <p:nvPr/>
        </p:nvSpPr>
        <p:spPr>
          <a:xfrm>
            <a:off x="2516362" y="5831899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15" name="Google Shape;411;p46">
            <a:extLst>
              <a:ext uri="{FF2B5EF4-FFF2-40B4-BE49-F238E27FC236}">
                <a16:creationId xmlns:a16="http://schemas.microsoft.com/office/drawing/2014/main" id="{24035F07-4CA4-ABCA-1B22-00951FEBF2FC}"/>
              </a:ext>
            </a:extLst>
          </p:cNvPr>
          <p:cNvSpPr/>
          <p:nvPr/>
        </p:nvSpPr>
        <p:spPr>
          <a:xfrm>
            <a:off x="9484210" y="3156370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B292A-7887-9F6E-8766-33F80529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209" y="1963737"/>
            <a:ext cx="548864" cy="335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3B3096-6F3C-2F15-95EF-FA7CF2800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51792" y="1859182"/>
            <a:ext cx="609600" cy="53008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64CB491-2EDA-F94A-3D5E-7E3B254A1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54181" y="5757272"/>
            <a:ext cx="763205" cy="763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CB121A-EB23-C64E-3177-701FABBCC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4209" y="3156370"/>
            <a:ext cx="609600" cy="609600"/>
          </a:xfrm>
          <a:prstGeom prst="rect">
            <a:avLst/>
          </a:prstGeom>
        </p:spPr>
      </p:pic>
      <p:sp>
        <p:nvSpPr>
          <p:cNvPr id="37" name="Google Shape;832;p64">
            <a:extLst>
              <a:ext uri="{FF2B5EF4-FFF2-40B4-BE49-F238E27FC236}">
                <a16:creationId xmlns:a16="http://schemas.microsoft.com/office/drawing/2014/main" id="{630A7A1E-BC0D-4A8F-D9E2-BDCAFBA04B04}"/>
              </a:ext>
            </a:extLst>
          </p:cNvPr>
          <p:cNvSpPr txBox="1">
            <a:spLocks/>
          </p:cNvSpPr>
          <p:nvPr/>
        </p:nvSpPr>
        <p:spPr>
          <a:xfrm>
            <a:off x="698475" y="-949950"/>
            <a:ext cx="7688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 sz="3600"/>
              <a:t>Процес на работа</a:t>
            </a:r>
            <a:endParaRPr lang="bg-BG" sz="3600" dirty="0"/>
          </a:p>
        </p:txBody>
      </p:sp>
      <p:sp>
        <p:nvSpPr>
          <p:cNvPr id="38" name="Google Shape;834;p64">
            <a:extLst>
              <a:ext uri="{FF2B5EF4-FFF2-40B4-BE49-F238E27FC236}">
                <a16:creationId xmlns:a16="http://schemas.microsoft.com/office/drawing/2014/main" id="{F7335AB1-A915-6E24-BA81-A1EDDD85A3E8}"/>
              </a:ext>
            </a:extLst>
          </p:cNvPr>
          <p:cNvSpPr txBox="1"/>
          <p:nvPr/>
        </p:nvSpPr>
        <p:spPr>
          <a:xfrm>
            <a:off x="-763477" y="9042689"/>
            <a:ext cx="19431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</a:t>
            </a:r>
            <a:r>
              <a:rPr lang="en-US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Brainstorming</a:t>
            </a: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9" name="Google Shape;835;p64">
            <a:extLst>
              <a:ext uri="{FF2B5EF4-FFF2-40B4-BE49-F238E27FC236}">
                <a16:creationId xmlns:a16="http://schemas.microsoft.com/office/drawing/2014/main" id="{979ECBDB-D1EF-DEE9-F5A7-163F3990EC04}"/>
              </a:ext>
            </a:extLst>
          </p:cNvPr>
          <p:cNvSpPr txBox="1"/>
          <p:nvPr/>
        </p:nvSpPr>
        <p:spPr>
          <a:xfrm>
            <a:off x="1964207" y="9040265"/>
            <a:ext cx="2302362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Основи на </a:t>
            </a: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UI</a:t>
            </a: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 дизайна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Dataset extraction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Area mapping</a:t>
            </a:r>
            <a:endParaRPr lang="bg-BG"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0" name="Google Shape;836;p64">
            <a:extLst>
              <a:ext uri="{FF2B5EF4-FFF2-40B4-BE49-F238E27FC236}">
                <a16:creationId xmlns:a16="http://schemas.microsoft.com/office/drawing/2014/main" id="{FF062CD9-8B9A-13AF-D618-E8369E1AE5F9}"/>
              </a:ext>
            </a:extLst>
          </p:cNvPr>
          <p:cNvSpPr txBox="1"/>
          <p:nvPr/>
        </p:nvSpPr>
        <p:spPr>
          <a:xfrm>
            <a:off x="2169513" y="804304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„Поставяне на основите“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1" name="Google Shape;837;p64">
            <a:extLst>
              <a:ext uri="{FF2B5EF4-FFF2-40B4-BE49-F238E27FC236}">
                <a16:creationId xmlns:a16="http://schemas.microsoft.com/office/drawing/2014/main" id="{1DCC61C2-CDE2-B731-B4C5-8242F17ECA37}"/>
              </a:ext>
            </a:extLst>
          </p:cNvPr>
          <p:cNvSpPr txBox="1"/>
          <p:nvPr/>
        </p:nvSpPr>
        <p:spPr>
          <a:xfrm>
            <a:off x="4536176" y="8219040"/>
            <a:ext cx="1995361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Database populating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Frontend to backend connection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2" name="Google Shape;838;p64">
            <a:extLst>
              <a:ext uri="{FF2B5EF4-FFF2-40B4-BE49-F238E27FC236}">
                <a16:creationId xmlns:a16="http://schemas.microsoft.com/office/drawing/2014/main" id="{653DC385-727A-198A-2F72-16824BD35DA3}"/>
              </a:ext>
            </a:extLst>
          </p:cNvPr>
          <p:cNvSpPr txBox="1"/>
          <p:nvPr/>
        </p:nvSpPr>
        <p:spPr>
          <a:xfrm>
            <a:off x="4625984" y="717574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„Преодоляване на изпитанията“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3" name="Google Shape;839;p64">
            <a:extLst>
              <a:ext uri="{FF2B5EF4-FFF2-40B4-BE49-F238E27FC236}">
                <a16:creationId xmlns:a16="http://schemas.microsoft.com/office/drawing/2014/main" id="{06FE0855-C509-9322-DB68-39E1A97EFC20}"/>
              </a:ext>
            </a:extLst>
          </p:cNvPr>
          <p:cNvSpPr txBox="1"/>
          <p:nvPr/>
        </p:nvSpPr>
        <p:spPr>
          <a:xfrm>
            <a:off x="7259211" y="6625743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Презентация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Финализиране на проекта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4" name="Google Shape;840;p64">
            <a:extLst>
              <a:ext uri="{FF2B5EF4-FFF2-40B4-BE49-F238E27FC236}">
                <a16:creationId xmlns:a16="http://schemas.microsoft.com/office/drawing/2014/main" id="{938CD8FC-E844-041C-5ADD-008578ADF4CE}"/>
              </a:ext>
            </a:extLst>
          </p:cNvPr>
          <p:cNvSpPr txBox="1"/>
          <p:nvPr/>
        </p:nvSpPr>
        <p:spPr>
          <a:xfrm>
            <a:off x="7057050" y="5636372"/>
            <a:ext cx="208695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„Финални стъпки и победа 💸 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5" name="Google Shape;841;p64">
            <a:extLst>
              <a:ext uri="{FF2B5EF4-FFF2-40B4-BE49-F238E27FC236}">
                <a16:creationId xmlns:a16="http://schemas.microsoft.com/office/drawing/2014/main" id="{58A8F7C5-9680-930F-CF0C-3AE393F1BCC4}"/>
              </a:ext>
            </a:extLst>
          </p:cNvPr>
          <p:cNvSpPr/>
          <p:nvPr/>
        </p:nvSpPr>
        <p:spPr>
          <a:xfrm>
            <a:off x="28709" y="9918089"/>
            <a:ext cx="228600" cy="228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6" name="Google Shape;842;p64">
            <a:extLst>
              <a:ext uri="{FF2B5EF4-FFF2-40B4-BE49-F238E27FC236}">
                <a16:creationId xmlns:a16="http://schemas.microsoft.com/office/drawing/2014/main" id="{F8DAB5C5-C00D-DAC4-567A-638B0736978F}"/>
              </a:ext>
            </a:extLst>
          </p:cNvPr>
          <p:cNvSpPr txBox="1"/>
          <p:nvPr/>
        </p:nvSpPr>
        <p:spPr>
          <a:xfrm>
            <a:off x="-384578" y="9332226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13.03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7" name="Google Shape;843;p64">
            <a:extLst>
              <a:ext uri="{FF2B5EF4-FFF2-40B4-BE49-F238E27FC236}">
                <a16:creationId xmlns:a16="http://schemas.microsoft.com/office/drawing/2014/main" id="{BCBB7578-7B59-B11E-96F6-5B46432E812F}"/>
              </a:ext>
            </a:extLst>
          </p:cNvPr>
          <p:cNvSpPr/>
          <p:nvPr/>
        </p:nvSpPr>
        <p:spPr>
          <a:xfrm>
            <a:off x="2886788" y="8811665"/>
            <a:ext cx="228600" cy="228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8" name="Google Shape;845;p64">
            <a:extLst>
              <a:ext uri="{FF2B5EF4-FFF2-40B4-BE49-F238E27FC236}">
                <a16:creationId xmlns:a16="http://schemas.microsoft.com/office/drawing/2014/main" id="{CB30F219-B0C0-2508-3E5C-A69EE2792CC9}"/>
              </a:ext>
            </a:extLst>
          </p:cNvPr>
          <p:cNvSpPr/>
          <p:nvPr/>
        </p:nvSpPr>
        <p:spPr>
          <a:xfrm>
            <a:off x="5365352" y="792874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9" name="Google Shape;847;p64">
            <a:extLst>
              <a:ext uri="{FF2B5EF4-FFF2-40B4-BE49-F238E27FC236}">
                <a16:creationId xmlns:a16="http://schemas.microsoft.com/office/drawing/2014/main" id="{F2260BAB-28D0-B934-C44E-179308A3129B}"/>
              </a:ext>
            </a:extLst>
          </p:cNvPr>
          <p:cNvSpPr/>
          <p:nvPr/>
        </p:nvSpPr>
        <p:spPr>
          <a:xfrm>
            <a:off x="7986226" y="6409096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50" name="Google Shape;849;p64">
            <a:extLst>
              <a:ext uri="{FF2B5EF4-FFF2-40B4-BE49-F238E27FC236}">
                <a16:creationId xmlns:a16="http://schemas.microsoft.com/office/drawing/2014/main" id="{2A3B7373-3053-3648-6C0F-5866BF969FBA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 flipV="1">
            <a:off x="257309" y="8925965"/>
            <a:ext cx="2629479" cy="110642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850;p64">
            <a:extLst>
              <a:ext uri="{FF2B5EF4-FFF2-40B4-BE49-F238E27FC236}">
                <a16:creationId xmlns:a16="http://schemas.microsoft.com/office/drawing/2014/main" id="{85DBD2A5-D5BF-CFDA-9294-8A3BB9A728C0}"/>
              </a:ext>
            </a:extLst>
          </p:cNvPr>
          <p:cNvCxnSpPr>
            <a:stCxn id="47" idx="6"/>
            <a:endCxn id="48" idx="2"/>
          </p:cNvCxnSpPr>
          <p:nvPr/>
        </p:nvCxnSpPr>
        <p:spPr>
          <a:xfrm flipV="1">
            <a:off x="3115388" y="8043040"/>
            <a:ext cx="2249964" cy="8829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851;p64">
            <a:extLst>
              <a:ext uri="{FF2B5EF4-FFF2-40B4-BE49-F238E27FC236}">
                <a16:creationId xmlns:a16="http://schemas.microsoft.com/office/drawing/2014/main" id="{DD106D34-F878-164C-4915-55A2E6C2DF74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5593952" y="6523396"/>
            <a:ext cx="2392274" cy="151964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842;p64">
            <a:extLst>
              <a:ext uri="{FF2B5EF4-FFF2-40B4-BE49-F238E27FC236}">
                <a16:creationId xmlns:a16="http://schemas.microsoft.com/office/drawing/2014/main" id="{D04D188A-0401-E527-A662-073E3701B8E2}"/>
              </a:ext>
            </a:extLst>
          </p:cNvPr>
          <p:cNvSpPr txBox="1"/>
          <p:nvPr/>
        </p:nvSpPr>
        <p:spPr>
          <a:xfrm>
            <a:off x="2486689" y="823986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14.03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4" name="Google Shape;842;p64">
            <a:extLst>
              <a:ext uri="{FF2B5EF4-FFF2-40B4-BE49-F238E27FC236}">
                <a16:creationId xmlns:a16="http://schemas.microsoft.com/office/drawing/2014/main" id="{D93AB022-E88E-EEA1-E0A8-A118CBB9C75A}"/>
              </a:ext>
            </a:extLst>
          </p:cNvPr>
          <p:cNvSpPr txBox="1"/>
          <p:nvPr/>
        </p:nvSpPr>
        <p:spPr>
          <a:xfrm>
            <a:off x="4952014" y="739836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15.03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842;p64">
            <a:extLst>
              <a:ext uri="{FF2B5EF4-FFF2-40B4-BE49-F238E27FC236}">
                <a16:creationId xmlns:a16="http://schemas.microsoft.com/office/drawing/2014/main" id="{42C0D92F-B0C4-6585-220B-5C2627199215}"/>
              </a:ext>
            </a:extLst>
          </p:cNvPr>
          <p:cNvSpPr txBox="1"/>
          <p:nvPr/>
        </p:nvSpPr>
        <p:spPr>
          <a:xfrm>
            <a:off x="7572988" y="583729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16.03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6" name="Google Shape;835;p64">
            <a:extLst>
              <a:ext uri="{FF2B5EF4-FFF2-40B4-BE49-F238E27FC236}">
                <a16:creationId xmlns:a16="http://schemas.microsoft.com/office/drawing/2014/main" id="{DF7CFF92-196C-3F99-AFFE-F0495C6225A4}"/>
              </a:ext>
            </a:extLst>
          </p:cNvPr>
          <p:cNvSpPr txBox="1"/>
          <p:nvPr/>
        </p:nvSpPr>
        <p:spPr>
          <a:xfrm>
            <a:off x="-672607" y="10146689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Поява на идеи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Research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</p:spTree>
    <p:extLst>
      <p:ext uri="{BB962C8B-B14F-4D97-AF65-F5344CB8AC3E}">
        <p14:creationId xmlns:p14="http://schemas.microsoft.com/office/powerpoint/2010/main" val="4249189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28025" y="404557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Използвани технологии</a:t>
            </a:r>
            <a:endParaRPr sz="4000"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subTitle" idx="1"/>
          </p:nvPr>
        </p:nvSpPr>
        <p:spPr>
          <a:xfrm>
            <a:off x="1490025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2"/>
          </p:nvPr>
        </p:nvSpPr>
        <p:spPr>
          <a:xfrm>
            <a:off x="4613328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3"/>
          </p:nvPr>
        </p:nvSpPr>
        <p:spPr>
          <a:xfrm>
            <a:off x="1490025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4"/>
          </p:nvPr>
        </p:nvSpPr>
        <p:spPr>
          <a:xfrm>
            <a:off x="4613329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  <p:sp>
        <p:nvSpPr>
          <p:cNvPr id="409" name="Google Shape;409;p46"/>
          <p:cNvSpPr/>
          <p:nvPr/>
        </p:nvSpPr>
        <p:spPr>
          <a:xfrm>
            <a:off x="728025" y="1736227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3851325" y="1736227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413" name="Google Shape;413;p46"/>
          <p:cNvGrpSpPr/>
          <p:nvPr/>
        </p:nvGrpSpPr>
        <p:grpSpPr>
          <a:xfrm>
            <a:off x="208086" y="2932873"/>
            <a:ext cx="2369417" cy="2073555"/>
            <a:chOff x="512875" y="3215648"/>
            <a:chExt cx="2046129" cy="1790635"/>
          </a:xfrm>
        </p:grpSpPr>
        <p:pic>
          <p:nvPicPr>
            <p:cNvPr id="414" name="Google Shape;414;p46"/>
            <p:cNvPicPr preferRelativeResize="0"/>
            <p:nvPr/>
          </p:nvPicPr>
          <p:blipFill rotWithShape="1">
            <a:blip r:embed="rId3">
              <a:alphaModFix/>
            </a:blip>
            <a:srcRect l="7482" t="-2080" r="7482" b="2079"/>
            <a:stretch/>
          </p:blipFill>
          <p:spPr>
            <a:xfrm>
              <a:off x="512875" y="3215648"/>
              <a:ext cx="1522662" cy="179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6"/>
            <p:cNvPicPr preferRelativeResize="0"/>
            <p:nvPr/>
          </p:nvPicPr>
          <p:blipFill rotWithShape="1">
            <a:blip r:embed="rId4">
              <a:alphaModFix/>
            </a:blip>
            <a:srcRect t="-10530" b="10529"/>
            <a:stretch/>
          </p:blipFill>
          <p:spPr>
            <a:xfrm flipH="1">
              <a:off x="520774" y="4396675"/>
              <a:ext cx="609601" cy="60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6"/>
            <p:cNvPicPr preferRelativeResize="0"/>
            <p:nvPr/>
          </p:nvPicPr>
          <p:blipFill rotWithShape="1">
            <a:blip r:embed="rId5">
              <a:alphaModFix/>
            </a:blip>
            <a:srcRect l="19217" t="-11400" r="19205" b="11399"/>
            <a:stretch/>
          </p:blipFill>
          <p:spPr>
            <a:xfrm flipH="1">
              <a:off x="1221875" y="3668500"/>
              <a:ext cx="823724" cy="133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6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1734914" y="4182193"/>
              <a:ext cx="824089" cy="8240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401;p46">
            <a:extLst>
              <a:ext uri="{FF2B5EF4-FFF2-40B4-BE49-F238E27FC236}">
                <a16:creationId xmlns:a16="http://schemas.microsoft.com/office/drawing/2014/main" id="{4F6781BB-AB2B-C075-726A-2E87172BC7B7}"/>
              </a:ext>
            </a:extLst>
          </p:cNvPr>
          <p:cNvSpPr txBox="1">
            <a:spLocks/>
          </p:cNvSpPr>
          <p:nvPr/>
        </p:nvSpPr>
        <p:spPr>
          <a:xfrm>
            <a:off x="3220305" y="3391443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</p:txBody>
      </p:sp>
      <p:sp>
        <p:nvSpPr>
          <p:cNvPr id="11" name="Google Shape;402;p46">
            <a:extLst>
              <a:ext uri="{FF2B5EF4-FFF2-40B4-BE49-F238E27FC236}">
                <a16:creationId xmlns:a16="http://schemas.microsoft.com/office/drawing/2014/main" id="{25531433-C584-366F-9039-357E8D79F3F8}"/>
              </a:ext>
            </a:extLst>
          </p:cNvPr>
          <p:cNvSpPr txBox="1">
            <a:spLocks/>
          </p:cNvSpPr>
          <p:nvPr/>
        </p:nvSpPr>
        <p:spPr>
          <a:xfrm>
            <a:off x="6343608" y="3391443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</a:t>
            </a:r>
          </a:p>
        </p:txBody>
      </p:sp>
      <p:sp>
        <p:nvSpPr>
          <p:cNvPr id="12" name="Google Shape;403;p46">
            <a:extLst>
              <a:ext uri="{FF2B5EF4-FFF2-40B4-BE49-F238E27FC236}">
                <a16:creationId xmlns:a16="http://schemas.microsoft.com/office/drawing/2014/main" id="{72FAB751-02F5-1510-9723-2FFEBF04DE69}"/>
              </a:ext>
            </a:extLst>
          </p:cNvPr>
          <p:cNvSpPr txBox="1">
            <a:spLocks/>
          </p:cNvSpPr>
          <p:nvPr/>
        </p:nvSpPr>
        <p:spPr>
          <a:xfrm>
            <a:off x="3220305" y="3086643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MySQL</a:t>
            </a:r>
          </a:p>
        </p:txBody>
      </p:sp>
      <p:sp>
        <p:nvSpPr>
          <p:cNvPr id="13" name="Google Shape;404;p46">
            <a:extLst>
              <a:ext uri="{FF2B5EF4-FFF2-40B4-BE49-F238E27FC236}">
                <a16:creationId xmlns:a16="http://schemas.microsoft.com/office/drawing/2014/main" id="{FFAAC755-3C12-72DD-69F1-E0C0A3387487}"/>
              </a:ext>
            </a:extLst>
          </p:cNvPr>
          <p:cNvSpPr txBox="1">
            <a:spLocks/>
          </p:cNvSpPr>
          <p:nvPr/>
        </p:nvSpPr>
        <p:spPr>
          <a:xfrm>
            <a:off x="6343609" y="3086643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Google Cloud</a:t>
            </a:r>
          </a:p>
        </p:txBody>
      </p:sp>
      <p:sp>
        <p:nvSpPr>
          <p:cNvPr id="14" name="Google Shape;409;p46">
            <a:extLst>
              <a:ext uri="{FF2B5EF4-FFF2-40B4-BE49-F238E27FC236}">
                <a16:creationId xmlns:a16="http://schemas.microsoft.com/office/drawing/2014/main" id="{354D440E-B229-70F9-C1B4-3A3FDCE9B5F2}"/>
              </a:ext>
            </a:extLst>
          </p:cNvPr>
          <p:cNvSpPr/>
          <p:nvPr/>
        </p:nvSpPr>
        <p:spPr>
          <a:xfrm>
            <a:off x="2458305" y="3161270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15" name="Google Shape;411;p46">
            <a:extLst>
              <a:ext uri="{FF2B5EF4-FFF2-40B4-BE49-F238E27FC236}">
                <a16:creationId xmlns:a16="http://schemas.microsoft.com/office/drawing/2014/main" id="{24035F07-4CA4-ABCA-1B22-00951FEBF2FC}"/>
              </a:ext>
            </a:extLst>
          </p:cNvPr>
          <p:cNvSpPr/>
          <p:nvPr/>
        </p:nvSpPr>
        <p:spPr>
          <a:xfrm>
            <a:off x="5581605" y="3161270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B292A-7887-9F6E-8766-33F80529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694" y="1889110"/>
            <a:ext cx="548864" cy="335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3B3096-6F3C-2F15-95EF-FA7CF2800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22" y="1784555"/>
            <a:ext cx="609600" cy="53008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64CB491-2EDA-F94A-3D5E-7E3B254A1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96124" y="3086643"/>
            <a:ext cx="763205" cy="763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CB121A-EB23-C64E-3177-701FABBCC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1604" y="3161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70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55"/>
          <p:cNvCxnSpPr/>
          <p:nvPr/>
        </p:nvCxnSpPr>
        <p:spPr>
          <a:xfrm rot="10800000">
            <a:off x="1784220" y="-841831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5"/>
          <p:cNvSpPr txBox="1">
            <a:spLocks noGrp="1"/>
          </p:cNvSpPr>
          <p:nvPr>
            <p:ph type="title"/>
          </p:nvPr>
        </p:nvSpPr>
        <p:spPr>
          <a:xfrm>
            <a:off x="2359031" y="-2167575"/>
            <a:ext cx="4425937" cy="1299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Как работи приложението</a:t>
            </a:r>
            <a:endParaRPr sz="4400" dirty="0"/>
          </a:p>
        </p:txBody>
      </p:sp>
      <p:pic>
        <p:nvPicPr>
          <p:cNvPr id="595" name="Google Shape;595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5000"/>
          </a:blip>
          <a:srcRect l="33164" t="6031" b="6040"/>
          <a:stretch/>
        </p:blipFill>
        <p:spPr>
          <a:xfrm flipH="1">
            <a:off x="-2443824" y="135499"/>
            <a:ext cx="2071199" cy="4865699"/>
          </a:xfrm>
          <a:prstGeom prst="rect">
            <a:avLst/>
          </a:prstGeom>
        </p:spPr>
      </p:pic>
      <p:pic>
        <p:nvPicPr>
          <p:cNvPr id="596" name="Google Shape;596;p5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95000"/>
          </a:blip>
          <a:srcRect l="-171" t="4733" r="31372" b="4751"/>
          <a:stretch/>
        </p:blipFill>
        <p:spPr>
          <a:xfrm>
            <a:off x="9516624" y="138447"/>
            <a:ext cx="2071199" cy="4865699"/>
          </a:xfrm>
          <a:prstGeom prst="rect">
            <a:avLst/>
          </a:prstGeom>
        </p:spPr>
      </p:pic>
      <p:grpSp>
        <p:nvGrpSpPr>
          <p:cNvPr id="597" name="Google Shape;597;p55"/>
          <p:cNvGrpSpPr/>
          <p:nvPr/>
        </p:nvGrpSpPr>
        <p:grpSpPr>
          <a:xfrm>
            <a:off x="2768470" y="3587483"/>
            <a:ext cx="3607060" cy="1418774"/>
            <a:chOff x="3040262" y="3587483"/>
            <a:chExt cx="3607060" cy="1418774"/>
          </a:xfrm>
        </p:grpSpPr>
        <p:pic>
          <p:nvPicPr>
            <p:cNvPr id="598" name="Google Shape;598;p55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5951190" y="4310126"/>
              <a:ext cx="696132" cy="69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55"/>
            <p:cNvPicPr preferRelativeResize="0"/>
            <p:nvPr/>
          </p:nvPicPr>
          <p:blipFill rotWithShape="1">
            <a:blip r:embed="rId5">
              <a:alphaModFix/>
            </a:blip>
            <a:srcRect l="14715" t="-11700" r="14708" b="11699"/>
            <a:stretch/>
          </p:blipFill>
          <p:spPr>
            <a:xfrm>
              <a:off x="5572875" y="3847757"/>
              <a:ext cx="817626" cy="1158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55"/>
            <p:cNvPicPr preferRelativeResize="0"/>
            <p:nvPr/>
          </p:nvPicPr>
          <p:blipFill rotWithShape="1">
            <a:blip r:embed="rId7">
              <a:alphaModFix/>
            </a:blip>
            <a:srcRect t="3124" b="10092"/>
            <a:stretch/>
          </p:blipFill>
          <p:spPr>
            <a:xfrm>
              <a:off x="4410900" y="4012049"/>
              <a:ext cx="1145635" cy="99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55"/>
            <p:cNvPicPr preferRelativeResize="0"/>
            <p:nvPr/>
          </p:nvPicPr>
          <p:blipFill rotWithShape="1">
            <a:blip r:embed="rId8">
              <a:alphaModFix/>
            </a:blip>
            <a:srcRect l="21725" t="-12090" r="21725" b="12090"/>
            <a:stretch/>
          </p:blipFill>
          <p:spPr>
            <a:xfrm>
              <a:off x="3915325" y="3946306"/>
              <a:ext cx="599374" cy="105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5"/>
            <p:cNvPicPr preferRelativeResize="0"/>
            <p:nvPr/>
          </p:nvPicPr>
          <p:blipFill rotWithShape="1">
            <a:blip r:embed="rId9">
              <a:alphaModFix/>
            </a:blip>
            <a:srcRect l="7432" t="-2950" r="7432" b="2950"/>
            <a:stretch/>
          </p:blipFill>
          <p:spPr>
            <a:xfrm flipH="1">
              <a:off x="4910750" y="3736106"/>
              <a:ext cx="1081325" cy="127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3040262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55"/>
            <p:cNvPicPr preferRelativeResize="0"/>
            <p:nvPr/>
          </p:nvPicPr>
          <p:blipFill rotWithShape="1">
            <a:blip r:embed="rId10">
              <a:alphaModFix/>
            </a:blip>
            <a:srcRect l="7482" t="-2080" r="7482" b="2079"/>
            <a:stretch/>
          </p:blipFill>
          <p:spPr>
            <a:xfrm>
              <a:off x="3148251" y="3587483"/>
              <a:ext cx="1206451" cy="1418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00;p46">
            <a:extLst>
              <a:ext uri="{FF2B5EF4-FFF2-40B4-BE49-F238E27FC236}">
                <a16:creationId xmlns:a16="http://schemas.microsoft.com/office/drawing/2014/main" id="{67D21EDF-8E1A-0127-6BBD-7532F56BAE62}"/>
              </a:ext>
            </a:extLst>
          </p:cNvPr>
          <p:cNvSpPr txBox="1">
            <a:spLocks/>
          </p:cNvSpPr>
          <p:nvPr/>
        </p:nvSpPr>
        <p:spPr>
          <a:xfrm>
            <a:off x="727949" y="5468619"/>
            <a:ext cx="7688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6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 sz="4000" dirty="0">
                <a:solidFill>
                  <a:schemeClr val="bg1">
                    <a:lumMod val="10000"/>
                  </a:schemeClr>
                </a:solidFill>
              </a:rPr>
              <a:t>Използвани технологии</a:t>
            </a:r>
          </a:p>
        </p:txBody>
      </p:sp>
      <p:sp>
        <p:nvSpPr>
          <p:cNvPr id="3" name="Google Shape;401;p46">
            <a:extLst>
              <a:ext uri="{FF2B5EF4-FFF2-40B4-BE49-F238E27FC236}">
                <a16:creationId xmlns:a16="http://schemas.microsoft.com/office/drawing/2014/main" id="{EFD624DD-E00E-B708-507D-248E93279A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581525" y="19918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4" name="Google Shape;403;p46">
            <a:extLst>
              <a:ext uri="{FF2B5EF4-FFF2-40B4-BE49-F238E27FC236}">
                <a16:creationId xmlns:a16="http://schemas.microsoft.com/office/drawing/2014/main" id="{88582EB1-8AAB-DAE2-5981-49C46F6C84C2}"/>
              </a:ext>
            </a:extLst>
          </p:cNvPr>
          <p:cNvSpPr txBox="1">
            <a:spLocks/>
          </p:cNvSpPr>
          <p:nvPr/>
        </p:nvSpPr>
        <p:spPr>
          <a:xfrm>
            <a:off x="-2581525" y="1687000"/>
            <a:ext cx="2208900" cy="42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-US" sz="1800">
                <a:solidFill>
                  <a:sysClr val="windowText" lastClr="000000"/>
                </a:solidFill>
              </a:rPr>
              <a:t>React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5" name="Google Shape;409;p46">
            <a:extLst>
              <a:ext uri="{FF2B5EF4-FFF2-40B4-BE49-F238E27FC236}">
                <a16:creationId xmlns:a16="http://schemas.microsoft.com/office/drawing/2014/main" id="{B3EE9ECA-F43E-5391-02D4-81FB250445CC}"/>
              </a:ext>
            </a:extLst>
          </p:cNvPr>
          <p:cNvSpPr/>
          <p:nvPr/>
        </p:nvSpPr>
        <p:spPr>
          <a:xfrm>
            <a:off x="-3343525" y="1761627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35FB8-5DE3-D747-F709-D688A1275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343228" y="1809955"/>
            <a:ext cx="609600" cy="530088"/>
          </a:xfrm>
          <a:prstGeom prst="rect">
            <a:avLst/>
          </a:prstGeom>
        </p:spPr>
      </p:pic>
      <p:sp>
        <p:nvSpPr>
          <p:cNvPr id="7" name="Google Shape;402;p46">
            <a:extLst>
              <a:ext uri="{FF2B5EF4-FFF2-40B4-BE49-F238E27FC236}">
                <a16:creationId xmlns:a16="http://schemas.microsoft.com/office/drawing/2014/main" id="{F0EA6827-0BD9-2EC0-55A7-83ABB8165BA8}"/>
              </a:ext>
            </a:extLst>
          </p:cNvPr>
          <p:cNvSpPr txBox="1">
            <a:spLocks/>
          </p:cNvSpPr>
          <p:nvPr/>
        </p:nvSpPr>
        <p:spPr>
          <a:xfrm>
            <a:off x="11587822" y="1853577"/>
            <a:ext cx="2208900" cy="62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rtl="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backend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Google Shape;404;p46">
            <a:extLst>
              <a:ext uri="{FF2B5EF4-FFF2-40B4-BE49-F238E27FC236}">
                <a16:creationId xmlns:a16="http://schemas.microsoft.com/office/drawing/2014/main" id="{6B60947C-1A2B-3F61-0BDD-065974FEBCF4}"/>
              </a:ext>
            </a:extLst>
          </p:cNvPr>
          <p:cNvSpPr txBox="1">
            <a:spLocks/>
          </p:cNvSpPr>
          <p:nvPr/>
        </p:nvSpPr>
        <p:spPr>
          <a:xfrm>
            <a:off x="11587823" y="1548777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Node.js</a:t>
            </a:r>
            <a:endParaRPr lang="en-US" dirty="0"/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8E4B0659-31DF-6660-C216-3EB813522604}"/>
              </a:ext>
            </a:extLst>
          </p:cNvPr>
          <p:cNvSpPr/>
          <p:nvPr/>
        </p:nvSpPr>
        <p:spPr>
          <a:xfrm>
            <a:off x="10825819" y="162340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709AE5-14AF-35F5-7337-4C98C9FAD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6188" y="1776287"/>
            <a:ext cx="548864" cy="335750"/>
          </a:xfrm>
          <a:prstGeom prst="rect">
            <a:avLst/>
          </a:prstGeom>
        </p:spPr>
      </p:pic>
      <p:sp>
        <p:nvSpPr>
          <p:cNvPr id="11" name="Google Shape;401;p46">
            <a:extLst>
              <a:ext uri="{FF2B5EF4-FFF2-40B4-BE49-F238E27FC236}">
                <a16:creationId xmlns:a16="http://schemas.microsoft.com/office/drawing/2014/main" id="{A85239A0-FBB2-5D14-A488-98ACB2BCA17F}"/>
              </a:ext>
            </a:extLst>
          </p:cNvPr>
          <p:cNvSpPr txBox="1">
            <a:spLocks/>
          </p:cNvSpPr>
          <p:nvPr/>
        </p:nvSpPr>
        <p:spPr>
          <a:xfrm>
            <a:off x="-1639922" y="5817547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</p:txBody>
      </p:sp>
      <p:sp>
        <p:nvSpPr>
          <p:cNvPr id="12" name="Google Shape;403;p46">
            <a:extLst>
              <a:ext uri="{FF2B5EF4-FFF2-40B4-BE49-F238E27FC236}">
                <a16:creationId xmlns:a16="http://schemas.microsoft.com/office/drawing/2014/main" id="{2989BD23-6282-B58F-B978-D68A83651695}"/>
              </a:ext>
            </a:extLst>
          </p:cNvPr>
          <p:cNvSpPr txBox="1">
            <a:spLocks/>
          </p:cNvSpPr>
          <p:nvPr/>
        </p:nvSpPr>
        <p:spPr>
          <a:xfrm>
            <a:off x="-1639922" y="5512747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MySQL</a:t>
            </a:r>
          </a:p>
        </p:txBody>
      </p:sp>
      <p:sp>
        <p:nvSpPr>
          <p:cNvPr id="13" name="Google Shape;409;p46">
            <a:extLst>
              <a:ext uri="{FF2B5EF4-FFF2-40B4-BE49-F238E27FC236}">
                <a16:creationId xmlns:a16="http://schemas.microsoft.com/office/drawing/2014/main" id="{9F8C6939-C6C4-E12B-685F-BE5E99A4AD17}"/>
              </a:ext>
            </a:extLst>
          </p:cNvPr>
          <p:cNvSpPr/>
          <p:nvPr/>
        </p:nvSpPr>
        <p:spPr>
          <a:xfrm>
            <a:off x="-2401922" y="558737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CB75B6E-8511-17E7-BC08-38FAB5C7D6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64103" y="5512747"/>
            <a:ext cx="763205" cy="763205"/>
          </a:xfrm>
          <a:prstGeom prst="rect">
            <a:avLst/>
          </a:prstGeom>
        </p:spPr>
      </p:pic>
      <p:sp>
        <p:nvSpPr>
          <p:cNvPr id="15" name="Google Shape;402;p46">
            <a:extLst>
              <a:ext uri="{FF2B5EF4-FFF2-40B4-BE49-F238E27FC236}">
                <a16:creationId xmlns:a16="http://schemas.microsoft.com/office/drawing/2014/main" id="{56CD232C-5D4F-598D-61DF-78A518EA95F3}"/>
              </a:ext>
            </a:extLst>
          </p:cNvPr>
          <p:cNvSpPr txBox="1">
            <a:spLocks/>
          </p:cNvSpPr>
          <p:nvPr/>
        </p:nvSpPr>
        <p:spPr>
          <a:xfrm>
            <a:off x="10979108" y="5696647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</a:t>
            </a:r>
          </a:p>
        </p:txBody>
      </p:sp>
      <p:sp>
        <p:nvSpPr>
          <p:cNvPr id="16" name="Google Shape;404;p46">
            <a:extLst>
              <a:ext uri="{FF2B5EF4-FFF2-40B4-BE49-F238E27FC236}">
                <a16:creationId xmlns:a16="http://schemas.microsoft.com/office/drawing/2014/main" id="{E7DAFB59-9ABE-4DBC-AD32-ACCE53E57A42}"/>
              </a:ext>
            </a:extLst>
          </p:cNvPr>
          <p:cNvSpPr txBox="1">
            <a:spLocks/>
          </p:cNvSpPr>
          <p:nvPr/>
        </p:nvSpPr>
        <p:spPr>
          <a:xfrm>
            <a:off x="10979109" y="5391847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Google Cloud</a:t>
            </a:r>
          </a:p>
        </p:txBody>
      </p:sp>
      <p:sp>
        <p:nvSpPr>
          <p:cNvPr id="17" name="Google Shape;411;p46">
            <a:extLst>
              <a:ext uri="{FF2B5EF4-FFF2-40B4-BE49-F238E27FC236}">
                <a16:creationId xmlns:a16="http://schemas.microsoft.com/office/drawing/2014/main" id="{947A2780-89BE-B20A-9ECD-1A030C38395F}"/>
              </a:ext>
            </a:extLst>
          </p:cNvPr>
          <p:cNvSpPr/>
          <p:nvPr/>
        </p:nvSpPr>
        <p:spPr>
          <a:xfrm>
            <a:off x="10217105" y="546647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8BD012-1B12-8EA0-02B5-A4580837F7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7104" y="54664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theme/theme1.xml><?xml version="1.0" encoding="utf-8"?>
<a:theme xmlns:a="http://schemas.openxmlformats.org/drawingml/2006/main" name="Wonders of the Sea: Cnidarians by Slidesgo">
  <a:themeElements>
    <a:clrScheme name="Simple Light">
      <a:dk1>
        <a:srgbClr val="372315"/>
      </a:dk1>
      <a:lt1>
        <a:srgbClr val="ECE0CA"/>
      </a:lt1>
      <a:dk2>
        <a:srgbClr val="E5C890"/>
      </a:dk2>
      <a:lt2>
        <a:srgbClr val="EDB572"/>
      </a:lt2>
      <a:accent1>
        <a:srgbClr val="895428"/>
      </a:accent1>
      <a:accent2>
        <a:srgbClr val="919460"/>
      </a:accent2>
      <a:accent3>
        <a:srgbClr val="459375"/>
      </a:accent3>
      <a:accent4>
        <a:srgbClr val="CE3340"/>
      </a:accent4>
      <a:accent5>
        <a:srgbClr val="FFFFFF"/>
      </a:accent5>
      <a:accent6>
        <a:srgbClr val="FFFFFF"/>
      </a:accent6>
      <a:hlink>
        <a:srgbClr val="4593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344</Words>
  <Application>Microsoft Office PowerPoint</Application>
  <PresentationFormat>On-screen Show (16:9)</PresentationFormat>
  <Paragraphs>113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Martel Sans</vt:lpstr>
      <vt:lpstr>Special Elite</vt:lpstr>
      <vt:lpstr>Wonders of the Sea: Cnidarians by Slidesgo</vt:lpstr>
      <vt:lpstr>Fin Finder</vt:lpstr>
      <vt:lpstr>Fin Finder</vt:lpstr>
      <vt:lpstr>Идея</vt:lpstr>
      <vt:lpstr>Идея</vt:lpstr>
      <vt:lpstr>Процес на работа</vt:lpstr>
      <vt:lpstr>Процес на работа</vt:lpstr>
      <vt:lpstr>Използвани технологии</vt:lpstr>
      <vt:lpstr>Използвани технологии</vt:lpstr>
      <vt:lpstr>Как работи приложението</vt:lpstr>
      <vt:lpstr>Как работи приложението</vt:lpstr>
      <vt:lpstr>Демо</vt:lpstr>
      <vt:lpstr>Демо</vt:lpstr>
      <vt:lpstr>Развитие в бъдещето</vt:lpstr>
      <vt:lpstr>Развитие в бъдещето</vt:lpstr>
      <vt:lpstr>Благодарим за вниманието!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 Finder</dc:title>
  <cp:lastModifiedBy>Kri$9</cp:lastModifiedBy>
  <cp:revision>2</cp:revision>
  <dcterms:modified xsi:type="dcterms:W3CDTF">2024-03-16T00:53:35Z</dcterms:modified>
</cp:coreProperties>
</file>